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9" r:id="rId1"/>
  </p:sldMasterIdLst>
  <p:sldIdLst>
    <p:sldId id="256" r:id="rId2"/>
    <p:sldId id="257" r:id="rId3"/>
    <p:sldId id="258" r:id="rId4"/>
    <p:sldId id="260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70" r:id="rId1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6" d="100"/>
          <a:sy n="106" d="100"/>
        </p:scale>
        <p:origin x="75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01923" y="1122363"/>
            <a:ext cx="7588155" cy="2621154"/>
          </a:xfrm>
        </p:spPr>
        <p:txBody>
          <a:bodyPr anchor="b"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01923" y="3843708"/>
            <a:ext cx="7588155" cy="1414091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8FA71-3A18-48C0-980F-4B68F7F63042}" type="datetime1">
              <a:rPr lang="en-US" smtClean="0"/>
              <a:t>6/22/2024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6732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E956D-CB73-C986-F100-46487310D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515600" cy="113225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423E6A-A07C-BF0D-EA30-9A8A854E48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12648" y="1680898"/>
            <a:ext cx="10515600" cy="449606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DC9908-8F95-8DFC-72CC-158552B56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4EDB3-C0E8-45F8-9E1D-1B6C8D1880C0}" type="datetime1">
              <a:rPr lang="en-US" smtClean="0"/>
              <a:t>6/22/2024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26C9BE-9060-50CB-2BB7-07307FF89A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4A835B-97D3-BC22-F0B8-4986D4636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6256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85B0252-346C-F6F4-3642-19F571550D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634888" y="578497"/>
            <a:ext cx="2047037" cy="559846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98DA36-7351-9D6A-518B-678AB8A507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578497"/>
            <a:ext cx="8796688" cy="559846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46BDFF-D746-836C-04B8-CA89AD5D1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0EC4B-54ED-4041-B552-9BA760FA3DBA}" type="datetime1">
              <a:rPr lang="en-US" smtClean="0"/>
              <a:t>6/22/2024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9AA929-A9E6-FF9C-0C59-177F892D6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16D893-7E81-90DC-4139-7687B39C3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2755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1210E-201E-4473-82AC-2466F5386C38}" type="datetime1">
              <a:rPr lang="en-US" smtClean="0"/>
              <a:t>6/22/2024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1887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D06AF-EF87-8489-2C82-DEB90B7EF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381" y="553616"/>
            <a:ext cx="8273140" cy="4008859"/>
          </a:xfrm>
        </p:spPr>
        <p:txBody>
          <a:bodyPr anchor="t">
            <a:normAutofit/>
          </a:bodyPr>
          <a:lstStyle>
            <a:lvl1pPr>
              <a:defRPr sz="540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8E5678-CA38-1318-9EA2-5E0A4F9A59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3380" y="4589463"/>
            <a:ext cx="8273140" cy="1384617"/>
          </a:xfrm>
        </p:spPr>
        <p:txBody>
          <a:bodyPr anchor="b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E99186-7E5A-60AF-DE69-5C7DA7161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EA198-6CAB-4B8F-B93F-1F9C8C4B6CE7}" type="datetime1">
              <a:rPr lang="en-US" smtClean="0"/>
              <a:t>6/22/2024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FA13D1-1FBA-E820-323B-77B41F1A6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39BE85-85F6-4636-C651-D87CC969A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0047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741152" cy="11322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2E861E-DFBA-B4AA-9356-CDE3D3F57C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648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1D7538-EC5A-3EE7-176F-A58920C507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6041F-4525-44D5-AA4F-332294BF1F56}" type="datetime1">
              <a:rPr lang="en-US" smtClean="0"/>
              <a:t>6/22/2024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7147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47396"/>
            <a:ext cx="10745788" cy="11432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685735"/>
            <a:ext cx="5157787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DA52B0-7419-A946-4523-6D34BCAD26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" y="2386894"/>
            <a:ext cx="5157787" cy="37650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5735"/>
            <a:ext cx="5183188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BAE980-E611-98B5-04E9-DE4584B0E3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199" y="2386894"/>
            <a:ext cx="5183189" cy="37650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57091-BBDF-4EB9-BA6B-2BB67AC4FC0F}" type="datetime1">
              <a:rPr lang="en-US" smtClean="0"/>
              <a:t>6/22/2024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1281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B226B-77A6-410C-9796-083F278E0125}" type="datetime1">
              <a:rPr lang="en-US" smtClean="0"/>
              <a:t>6/22/2024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4167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A578B-D289-4C40-8593-3D356C49DA58}" type="datetime1">
              <a:rPr lang="en-US" smtClean="0"/>
              <a:t>6/22/2024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7925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160" y="553616"/>
            <a:ext cx="3595634" cy="1757505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4708" y="553616"/>
            <a:ext cx="6279741" cy="54864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97160" y="2311121"/>
            <a:ext cx="3595634" cy="3728895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DFAE3-14DB-48A7-A80F-80DDB072CE3D}" type="datetime1">
              <a:rPr lang="en-US" smtClean="0"/>
              <a:t>6/22/2024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6363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557784"/>
            <a:ext cx="3595634" cy="2212313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063319" y="657103"/>
            <a:ext cx="6483687" cy="555590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1" y="2826137"/>
            <a:ext cx="3585586" cy="3434638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5EAEF-6478-4102-8F5D-A5FE9FC97ACB}" type="datetime1">
              <a:rPr lang="en-US" smtClean="0"/>
              <a:t>6/22/2024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7724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653578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7" y="1715532"/>
            <a:ext cx="10653579" cy="4593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5753E-AF8A-7E04-8A1A-205B755A0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7160" y="6453002"/>
            <a:ext cx="34943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67F45AC6-C491-4585-A584-9CE2AF7D5500}" type="datetime1">
              <a:rPr lang="en-US" smtClean="0"/>
              <a:t>6/22/2024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1B7C8-DA74-800B-EE14-A39E9DB32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76521" y="6453002"/>
            <a:ext cx="28054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1647D-0DF0-CA1B-F723-EF7B8F508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2162" y="6453002"/>
            <a:ext cx="4292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551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tUpDiag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>
            <a:extLst>
              <a:ext uri="{FF2B5EF4-FFF2-40B4-BE49-F238E27FC236}">
                <a16:creationId xmlns:a16="http://schemas.microsoft.com/office/drawing/2014/main" id="{35D3817B-01DA-DCDA-FA18-49D6FF0037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Шаблон красного прозрачных полосок">
            <a:extLst>
              <a:ext uri="{FF2B5EF4-FFF2-40B4-BE49-F238E27FC236}">
                <a16:creationId xmlns:a16="http://schemas.microsoft.com/office/drawing/2014/main" id="{CA8404AD-EBAD-170A-9D5F-644441686A4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3080"/>
                    </a14:imgEffect>
                    <a14:imgEffect>
                      <a14:saturation sat="103000"/>
                    </a14:imgEffect>
                  </a14:imgLayer>
                </a14:imgProps>
              </a:ext>
            </a:extLst>
          </a:blip>
          <a:srcRect t="19907" b="23843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effectLst>
            <a:outerShdw blurRad="1270000" dist="2374900" dir="19080000" sx="1000" sy="1000" algn="ctr" rotWithShape="0">
              <a:srgbClr val="000000"/>
            </a:outerShdw>
            <a:softEdge rad="0"/>
          </a:effec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BB6F8402-4F33-8A3A-DAE6-F7A4885B2945}"/>
              </a:ext>
            </a:extLst>
          </p:cNvPr>
          <p:cNvSpPr txBox="1"/>
          <p:nvPr/>
        </p:nvSpPr>
        <p:spPr>
          <a:xfrm>
            <a:off x="2882267" y="231006"/>
            <a:ext cx="642746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/>
            <a:r>
              <a:rPr lang="ru-RU" sz="18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МИНОБРНАУКИ РОССИИ</a:t>
            </a:r>
            <a:r>
              <a:rPr lang="ru-RU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</a:p>
          <a:p>
            <a:pPr algn="ctr" fontAlgn="base"/>
            <a:r>
              <a:rPr lang="ru-RU" sz="18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Федеральное государственное автономное образовательное</a:t>
            </a:r>
            <a:r>
              <a:rPr lang="ru-RU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br>
              <a:rPr lang="ru-RU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r>
              <a:rPr lang="ru-RU" sz="18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учреждение высшего образования </a:t>
            </a:r>
            <a:r>
              <a:rPr lang="ru-RU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br>
              <a:rPr lang="ru-RU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r>
              <a:rPr lang="ru-RU" sz="18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«Южный федеральный университет</a:t>
            </a:r>
            <a:r>
              <a:rPr lang="ru-RU" sz="1800" b="1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imes New Roman" panose="02020603050405020304" pitchFamily="18" charset="0"/>
              </a:rPr>
              <a:t>»</a:t>
            </a:r>
            <a:r>
              <a:rPr lang="ru-RU" sz="180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imes New Roman" panose="02020603050405020304" pitchFamily="18" charset="0"/>
              </a:rPr>
              <a:t> </a:t>
            </a:r>
            <a:endParaRPr lang="ru-RU" sz="18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ctr" fontAlgn="base"/>
            <a:r>
              <a:rPr lang="ru-RU" sz="18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Институт высоких технологий и пьезотехники</a:t>
            </a:r>
            <a:r>
              <a:rPr lang="ru-RU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</a:p>
          <a:p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29" name="Рисунок 28" descr="Изображение выглядит как текст, логотип, Шрифт, символ&#10;&#10;Автоматически созданное описание">
            <a:extLst>
              <a:ext uri="{FF2B5EF4-FFF2-40B4-BE49-F238E27FC236}">
                <a16:creationId xmlns:a16="http://schemas.microsoft.com/office/drawing/2014/main" id="{8553C527-2E23-F655-A541-D0375770E1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8411" y="1985332"/>
            <a:ext cx="1371600" cy="1371600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FD7C06D8-753B-180B-6B32-60F14DD1836A}"/>
              </a:ext>
            </a:extLst>
          </p:cNvPr>
          <p:cNvSpPr txBox="1"/>
          <p:nvPr/>
        </p:nvSpPr>
        <p:spPr>
          <a:xfrm>
            <a:off x="3781738" y="1985332"/>
            <a:ext cx="415639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b="1" dirty="0">
                <a:solidFill>
                  <a:schemeClr val="bg1"/>
                </a:solidFill>
              </a:rPr>
              <a:t>Кафедра прикладной информатики и</a:t>
            </a:r>
          </a:p>
          <a:p>
            <a:pPr algn="ctr"/>
            <a:r>
              <a:rPr lang="ru-RU" b="1" dirty="0">
                <a:solidFill>
                  <a:schemeClr val="bg1"/>
                </a:solidFill>
              </a:rPr>
              <a:t>инноватики</a:t>
            </a:r>
          </a:p>
          <a:p>
            <a:endParaRPr lang="ru-RU" b="1" dirty="0">
              <a:solidFill>
                <a:schemeClr val="bg1"/>
              </a:solidFill>
            </a:endParaRPr>
          </a:p>
          <a:p>
            <a:pPr algn="ctr"/>
            <a:r>
              <a:rPr lang="ru-RU" b="1" dirty="0">
                <a:solidFill>
                  <a:schemeClr val="bg1"/>
                </a:solidFill>
              </a:rPr>
              <a:t>Направление подготовки: </a:t>
            </a:r>
            <a:br>
              <a:rPr lang="ru-RU" b="1" dirty="0">
                <a:solidFill>
                  <a:schemeClr val="bg1"/>
                </a:solidFill>
              </a:rPr>
            </a:br>
            <a:r>
              <a:rPr lang="ru-RU" b="1" dirty="0">
                <a:solidFill>
                  <a:schemeClr val="bg1"/>
                </a:solidFill>
              </a:rPr>
              <a:t>09.03.03 </a:t>
            </a:r>
            <a:r>
              <a:rPr lang="en-US" b="1" dirty="0">
                <a:solidFill>
                  <a:schemeClr val="bg1"/>
                </a:solidFill>
              </a:rPr>
              <a:t>“</a:t>
            </a:r>
            <a:r>
              <a:rPr lang="ru-RU" b="1" dirty="0">
                <a:solidFill>
                  <a:schemeClr val="bg1"/>
                </a:solidFill>
              </a:rPr>
              <a:t>Прикладная информатика</a:t>
            </a:r>
            <a:r>
              <a:rPr lang="en-US" b="1" dirty="0">
                <a:solidFill>
                  <a:schemeClr val="bg1"/>
                </a:solidFill>
              </a:rPr>
              <a:t>”</a:t>
            </a:r>
            <a:endParaRPr lang="ru-RU" b="1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F9047E-D974-3145-46FA-761012EF780A}"/>
              </a:ext>
            </a:extLst>
          </p:cNvPr>
          <p:cNvSpPr txBox="1"/>
          <p:nvPr/>
        </p:nvSpPr>
        <p:spPr>
          <a:xfrm>
            <a:off x="2367664" y="3647488"/>
            <a:ext cx="69845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</a:rPr>
              <a:t>Тема проекта: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“</a:t>
            </a:r>
            <a:r>
              <a:rPr lang="ru-RU" dirty="0">
                <a:solidFill>
                  <a:schemeClr val="bg1"/>
                </a:solidFill>
              </a:rPr>
              <a:t>Классификация болезней сердца на основе медицинских данных</a:t>
            </a:r>
            <a:r>
              <a:rPr lang="en-US" dirty="0">
                <a:solidFill>
                  <a:schemeClr val="bg1"/>
                </a:solidFill>
              </a:rPr>
              <a:t>a”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DCD9F2-6C44-E13A-41AF-F3DF70175CBD}"/>
              </a:ext>
            </a:extLst>
          </p:cNvPr>
          <p:cNvSpPr txBox="1"/>
          <p:nvPr/>
        </p:nvSpPr>
        <p:spPr>
          <a:xfrm>
            <a:off x="8538411" y="4880589"/>
            <a:ext cx="335194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Выполнили студенты 3-го курса</a:t>
            </a:r>
          </a:p>
          <a:p>
            <a:r>
              <a:rPr lang="ru-RU" dirty="0">
                <a:solidFill>
                  <a:schemeClr val="bg1"/>
                </a:solidFill>
              </a:rPr>
              <a:t>Чудиков Д.М</a:t>
            </a:r>
          </a:p>
          <a:p>
            <a:r>
              <a:rPr lang="ru-RU" dirty="0">
                <a:solidFill>
                  <a:schemeClr val="bg1"/>
                </a:solidFill>
              </a:rPr>
              <a:t>Пушкин В.А</a:t>
            </a:r>
          </a:p>
        </p:txBody>
      </p:sp>
    </p:spTree>
    <p:extLst>
      <p:ext uri="{BB962C8B-B14F-4D97-AF65-F5344CB8AC3E}">
        <p14:creationId xmlns:p14="http://schemas.microsoft.com/office/powerpoint/2010/main" val="197500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E448DB1-4196-18A6-15DA-C72635C1B1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pic>
        <p:nvPicPr>
          <p:cNvPr id="6" name="Picture 5" descr="Гора в тумане">
            <a:extLst>
              <a:ext uri="{FF2B5EF4-FFF2-40B4-BE49-F238E27FC236}">
                <a16:creationId xmlns:a16="http://schemas.microsoft.com/office/drawing/2014/main" id="{D12D0D5E-7EFF-4CF4-DAE0-74C2702305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F15DF8A-891A-1965-E372-1BA1F3B945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507179" y="173179"/>
            <a:ext cx="6858002" cy="651164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46000">
                <a:schemeClr val="bg1">
                  <a:alpha val="33000"/>
                </a:schemeClr>
              </a:gs>
              <a:gs pos="26000">
                <a:schemeClr val="bg1">
                  <a:alpha val="20000"/>
                </a:schemeClr>
              </a:gs>
              <a:gs pos="100000">
                <a:schemeClr val="bg1">
                  <a:alpha val="4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DD6B18-4B87-8F36-4949-97D3B144DFB3}"/>
              </a:ext>
            </a:extLst>
          </p:cNvPr>
          <p:cNvSpPr txBox="1"/>
          <p:nvPr/>
        </p:nvSpPr>
        <p:spPr>
          <a:xfrm>
            <a:off x="7874435" y="1019671"/>
            <a:ext cx="4470544" cy="347472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100" b="1" dirty="0">
                <a:latin typeface="+mj-lt"/>
                <a:ea typeface="+mj-ea"/>
                <a:cs typeface="+mj-cs"/>
              </a:rPr>
              <a:t>И </a:t>
            </a:r>
            <a:r>
              <a:rPr lang="en-US" sz="4100" b="1" dirty="0" err="1">
                <a:latin typeface="+mj-lt"/>
                <a:ea typeface="+mj-ea"/>
                <a:cs typeface="+mj-cs"/>
              </a:rPr>
              <a:t>последний</a:t>
            </a:r>
            <a:r>
              <a:rPr lang="en-US" sz="4100" b="1" dirty="0">
                <a:latin typeface="+mj-lt"/>
                <a:ea typeface="+mj-ea"/>
                <a:cs typeface="+mj-cs"/>
              </a:rPr>
              <a:t> </a:t>
            </a:r>
            <a:r>
              <a:rPr lang="en-US" sz="4100" b="1" dirty="0" err="1">
                <a:latin typeface="+mj-lt"/>
                <a:ea typeface="+mj-ea"/>
                <a:cs typeface="+mj-cs"/>
              </a:rPr>
              <a:t>метод</a:t>
            </a:r>
            <a:r>
              <a:rPr lang="en-US" sz="4100" b="1" dirty="0">
                <a:latin typeface="+mj-lt"/>
                <a:ea typeface="+mj-ea"/>
                <a:cs typeface="+mj-cs"/>
              </a:rPr>
              <a:t>, </a:t>
            </a:r>
            <a:r>
              <a:rPr lang="en-US" sz="4100" b="1" dirty="0" err="1">
                <a:latin typeface="+mj-lt"/>
                <a:ea typeface="+mj-ea"/>
                <a:cs typeface="+mj-cs"/>
              </a:rPr>
              <a:t>который</a:t>
            </a:r>
            <a:r>
              <a:rPr lang="en-US" sz="4100" b="1" dirty="0">
                <a:latin typeface="+mj-lt"/>
                <a:ea typeface="+mj-ea"/>
                <a:cs typeface="+mj-cs"/>
              </a:rPr>
              <a:t> </a:t>
            </a:r>
            <a:r>
              <a:rPr lang="en-US" sz="4100" b="1" dirty="0" err="1">
                <a:latin typeface="+mj-lt"/>
                <a:ea typeface="+mj-ea"/>
                <a:cs typeface="+mj-cs"/>
              </a:rPr>
              <a:t>мы</a:t>
            </a:r>
            <a:r>
              <a:rPr lang="en-US" sz="4100" b="1" dirty="0">
                <a:latin typeface="+mj-lt"/>
                <a:ea typeface="+mj-ea"/>
                <a:cs typeface="+mj-cs"/>
              </a:rPr>
              <a:t> </a:t>
            </a:r>
            <a:r>
              <a:rPr lang="en-US" sz="4100" b="1" dirty="0" err="1">
                <a:latin typeface="+mj-lt"/>
                <a:ea typeface="+mj-ea"/>
                <a:cs typeface="+mj-cs"/>
              </a:rPr>
              <a:t>использовали</a:t>
            </a:r>
            <a:r>
              <a:rPr lang="en-US" sz="4100" b="1" dirty="0">
                <a:latin typeface="+mj-lt"/>
                <a:ea typeface="+mj-ea"/>
                <a:cs typeface="+mj-cs"/>
              </a:rPr>
              <a:t> – </a:t>
            </a:r>
            <a:r>
              <a:rPr lang="en-US" sz="4100" b="1" dirty="0" err="1">
                <a:latin typeface="+mj-lt"/>
                <a:ea typeface="+mj-ea"/>
                <a:cs typeface="+mj-cs"/>
              </a:rPr>
              <a:t>это</a:t>
            </a:r>
            <a:r>
              <a:rPr lang="en-US" sz="4100" b="1" dirty="0">
                <a:latin typeface="+mj-lt"/>
                <a:ea typeface="+mj-ea"/>
                <a:cs typeface="+mj-cs"/>
              </a:rPr>
              <a:t> “</a:t>
            </a:r>
            <a:r>
              <a:rPr lang="en-US" sz="4100" b="1" dirty="0" err="1">
                <a:latin typeface="+mj-lt"/>
                <a:ea typeface="+mj-ea"/>
                <a:cs typeface="+mj-cs"/>
              </a:rPr>
              <a:t>Случайные</a:t>
            </a:r>
            <a:r>
              <a:rPr lang="en-US" sz="4100" b="1" dirty="0">
                <a:latin typeface="+mj-lt"/>
                <a:ea typeface="+mj-ea"/>
                <a:cs typeface="+mj-cs"/>
              </a:rPr>
              <a:t> </a:t>
            </a:r>
            <a:r>
              <a:rPr lang="en-US" sz="4100" b="1" dirty="0" err="1">
                <a:latin typeface="+mj-lt"/>
                <a:ea typeface="+mj-ea"/>
                <a:cs typeface="+mj-cs"/>
              </a:rPr>
              <a:t>леса</a:t>
            </a:r>
            <a:r>
              <a:rPr lang="en-US" sz="4100" b="1" dirty="0">
                <a:latin typeface="+mj-lt"/>
                <a:ea typeface="+mj-ea"/>
                <a:cs typeface="+mj-cs"/>
              </a:rPr>
              <a:t>”</a:t>
            </a:r>
          </a:p>
        </p:txBody>
      </p:sp>
      <p:pic>
        <p:nvPicPr>
          <p:cNvPr id="7" name="Рисунок 6" descr="Изображение выглядит как текст, снимок экрана, Шрифт&#10;&#10;Автоматически созданное описание">
            <a:extLst>
              <a:ext uri="{FF2B5EF4-FFF2-40B4-BE49-F238E27FC236}">
                <a16:creationId xmlns:a16="http://schemas.microsoft.com/office/drawing/2014/main" id="{B764BC98-CEED-F150-CE3A-58CD3B49D1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78" y="1209698"/>
            <a:ext cx="7874435" cy="4628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4195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E448DB1-4196-18A6-15DA-C72635C1B1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pic>
        <p:nvPicPr>
          <p:cNvPr id="6" name="Picture 5" descr="Увеличительное стекло, показывающее снижение производительности">
            <a:extLst>
              <a:ext uri="{FF2B5EF4-FFF2-40B4-BE49-F238E27FC236}">
                <a16:creationId xmlns:a16="http://schemas.microsoft.com/office/drawing/2014/main" id="{D2B5977B-F1A4-E973-43B1-87146D66A9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94" b="14337"/>
          <a:stretch/>
        </p:blipFill>
        <p:spPr>
          <a:xfrm>
            <a:off x="0" y="10"/>
            <a:ext cx="12191980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F15DF8A-891A-1965-E372-1BA1F3B945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507179" y="173179"/>
            <a:ext cx="6858002" cy="651164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46000">
                <a:schemeClr val="bg1">
                  <a:alpha val="33000"/>
                </a:schemeClr>
              </a:gs>
              <a:gs pos="26000">
                <a:schemeClr val="bg1">
                  <a:alpha val="20000"/>
                </a:schemeClr>
              </a:gs>
              <a:gs pos="100000">
                <a:schemeClr val="bg1">
                  <a:alpha val="4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B14DDF-4CCF-DE10-EC9B-D7A33F4C09D2}"/>
              </a:ext>
            </a:extLst>
          </p:cNvPr>
          <p:cNvSpPr txBox="1"/>
          <p:nvPr/>
        </p:nvSpPr>
        <p:spPr>
          <a:xfrm>
            <a:off x="8126362" y="945026"/>
            <a:ext cx="4470544" cy="347472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 dirty="0" err="1">
                <a:latin typeface="+mj-lt"/>
                <a:ea typeface="+mj-ea"/>
                <a:cs typeface="+mj-cs"/>
              </a:rPr>
              <a:t>Также</a:t>
            </a:r>
            <a:r>
              <a:rPr lang="en-US" sz="3200" b="1" dirty="0">
                <a:latin typeface="+mj-lt"/>
                <a:ea typeface="+mj-ea"/>
                <a:cs typeface="+mj-cs"/>
              </a:rPr>
              <a:t> </a:t>
            </a:r>
            <a:r>
              <a:rPr lang="en-US" sz="3200" b="1" dirty="0" err="1">
                <a:latin typeface="+mj-lt"/>
                <a:ea typeface="+mj-ea"/>
                <a:cs typeface="+mj-cs"/>
              </a:rPr>
              <a:t>мы</a:t>
            </a:r>
            <a:r>
              <a:rPr lang="en-US" sz="3200" b="1" dirty="0">
                <a:latin typeface="+mj-lt"/>
                <a:ea typeface="+mj-ea"/>
                <a:cs typeface="+mj-cs"/>
              </a:rPr>
              <a:t> </a:t>
            </a:r>
            <a:r>
              <a:rPr lang="en-US" sz="3200" b="1" dirty="0" err="1">
                <a:latin typeface="+mj-lt"/>
                <a:ea typeface="+mj-ea"/>
                <a:cs typeface="+mj-cs"/>
              </a:rPr>
              <a:t>провели</a:t>
            </a:r>
            <a:r>
              <a:rPr lang="en-US" sz="3200" b="1" dirty="0">
                <a:latin typeface="+mj-lt"/>
                <a:ea typeface="+mj-ea"/>
                <a:cs typeface="+mj-cs"/>
              </a:rPr>
              <a:t> </a:t>
            </a:r>
            <a:r>
              <a:rPr lang="en-US" sz="3200" b="1" dirty="0" err="1">
                <a:latin typeface="+mj-lt"/>
                <a:ea typeface="+mj-ea"/>
                <a:cs typeface="+mj-cs"/>
              </a:rPr>
              <a:t>дополнительный</a:t>
            </a:r>
            <a:r>
              <a:rPr lang="en-US" sz="3200" b="1" dirty="0">
                <a:latin typeface="+mj-lt"/>
                <a:ea typeface="+mj-ea"/>
                <a:cs typeface="+mj-cs"/>
              </a:rPr>
              <a:t> </a:t>
            </a:r>
            <a:r>
              <a:rPr lang="en-US" sz="3200" b="1" dirty="0" err="1">
                <a:latin typeface="+mj-lt"/>
                <a:ea typeface="+mj-ea"/>
                <a:cs typeface="+mj-cs"/>
              </a:rPr>
              <a:t>анализ</a:t>
            </a:r>
            <a:r>
              <a:rPr lang="en-US" sz="3200" b="1" dirty="0">
                <a:latin typeface="+mj-lt"/>
                <a:ea typeface="+mj-ea"/>
                <a:cs typeface="+mj-cs"/>
              </a:rPr>
              <a:t> </a:t>
            </a:r>
            <a:r>
              <a:rPr lang="en-US" sz="3200" b="1" dirty="0" err="1">
                <a:latin typeface="+mj-lt"/>
                <a:ea typeface="+mj-ea"/>
                <a:cs typeface="+mj-cs"/>
              </a:rPr>
              <a:t>данных</a:t>
            </a:r>
            <a:r>
              <a:rPr lang="ru-RU" sz="3200" b="1" dirty="0">
                <a:latin typeface="+mj-lt"/>
                <a:ea typeface="+mj-ea"/>
                <a:cs typeface="+mj-cs"/>
              </a:rPr>
              <a:t>,</a:t>
            </a:r>
            <a:r>
              <a:rPr lang="en-US" sz="3200" b="1" dirty="0">
                <a:latin typeface="+mj-lt"/>
                <a:ea typeface="+mj-ea"/>
                <a:cs typeface="+mj-cs"/>
              </a:rPr>
              <a:t> </a:t>
            </a:r>
            <a:r>
              <a:rPr lang="en-US" sz="3200" b="1" dirty="0" err="1">
                <a:latin typeface="+mj-lt"/>
                <a:ea typeface="+mj-ea"/>
                <a:cs typeface="+mj-cs"/>
              </a:rPr>
              <a:t>чтобы</a:t>
            </a:r>
            <a:r>
              <a:rPr lang="en-US" sz="3200" b="1" dirty="0">
                <a:latin typeface="+mj-lt"/>
                <a:ea typeface="+mj-ea"/>
                <a:cs typeface="+mj-cs"/>
              </a:rPr>
              <a:t> </a:t>
            </a:r>
            <a:r>
              <a:rPr lang="en-US" sz="3200" b="1" dirty="0" err="1">
                <a:latin typeface="+mj-lt"/>
                <a:ea typeface="+mj-ea"/>
                <a:cs typeface="+mj-cs"/>
              </a:rPr>
              <a:t>узнать</a:t>
            </a:r>
            <a:r>
              <a:rPr lang="en-US" sz="3200" b="1" dirty="0">
                <a:latin typeface="+mj-lt"/>
                <a:ea typeface="+mj-ea"/>
                <a:cs typeface="+mj-cs"/>
              </a:rPr>
              <a:t> </a:t>
            </a:r>
            <a:r>
              <a:rPr lang="en-US" sz="3200" b="1" dirty="0" err="1">
                <a:latin typeface="+mj-lt"/>
                <a:ea typeface="+mj-ea"/>
                <a:cs typeface="+mj-cs"/>
              </a:rPr>
              <a:t>разницу</a:t>
            </a:r>
            <a:r>
              <a:rPr lang="en-US" sz="3200" b="1" dirty="0">
                <a:latin typeface="+mj-lt"/>
                <a:ea typeface="+mj-ea"/>
                <a:cs typeface="+mj-cs"/>
              </a:rPr>
              <a:t> в </a:t>
            </a:r>
            <a:r>
              <a:rPr lang="en-US" sz="3200" b="1" dirty="0" err="1">
                <a:latin typeface="+mj-lt"/>
                <a:ea typeface="+mj-ea"/>
                <a:cs typeface="+mj-cs"/>
              </a:rPr>
              <a:t>показателях</a:t>
            </a:r>
            <a:r>
              <a:rPr lang="en-US" sz="3200" b="1" dirty="0">
                <a:latin typeface="+mj-lt"/>
                <a:ea typeface="+mj-ea"/>
                <a:cs typeface="+mj-cs"/>
              </a:rPr>
              <a:t> </a:t>
            </a:r>
            <a:r>
              <a:rPr lang="en-US" sz="3200" b="1" dirty="0" err="1">
                <a:latin typeface="+mj-lt"/>
                <a:ea typeface="+mj-ea"/>
                <a:cs typeface="+mj-cs"/>
              </a:rPr>
              <a:t>между</a:t>
            </a:r>
            <a:r>
              <a:rPr lang="en-US" sz="3200" b="1" dirty="0">
                <a:latin typeface="+mj-lt"/>
                <a:ea typeface="+mj-ea"/>
                <a:cs typeface="+mj-cs"/>
              </a:rPr>
              <a:t> </a:t>
            </a:r>
            <a:r>
              <a:rPr lang="en-US" sz="3200" b="1" dirty="0" err="1">
                <a:latin typeface="+mj-lt"/>
                <a:ea typeface="+mj-ea"/>
                <a:cs typeface="+mj-cs"/>
              </a:rPr>
              <a:t>мужчинами</a:t>
            </a:r>
            <a:r>
              <a:rPr lang="en-US" sz="3200" b="1" dirty="0">
                <a:latin typeface="+mj-lt"/>
                <a:ea typeface="+mj-ea"/>
                <a:cs typeface="+mj-cs"/>
              </a:rPr>
              <a:t> и </a:t>
            </a:r>
            <a:r>
              <a:rPr lang="en-US" sz="3200" b="1" dirty="0" err="1">
                <a:latin typeface="+mj-lt"/>
                <a:ea typeface="+mj-ea"/>
                <a:cs typeface="+mj-cs"/>
              </a:rPr>
              <a:t>женщинами</a:t>
            </a:r>
            <a:endParaRPr lang="en-US" sz="3200" b="1" dirty="0">
              <a:latin typeface="+mj-lt"/>
              <a:ea typeface="+mj-ea"/>
              <a:cs typeface="+mj-cs"/>
            </a:endParaRPr>
          </a:p>
        </p:txBody>
      </p:sp>
      <p:pic>
        <p:nvPicPr>
          <p:cNvPr id="7" name="Рисунок 6" descr="Изображение выглядит как текст, снимок экрана, Шрифт, меню&#10;&#10;Автоматически созданное описание">
            <a:extLst>
              <a:ext uri="{FF2B5EF4-FFF2-40B4-BE49-F238E27FC236}">
                <a16:creationId xmlns:a16="http://schemas.microsoft.com/office/drawing/2014/main" id="{36E3CA0E-DF0B-453A-DDEF-C6785314D4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45026"/>
            <a:ext cx="8126362" cy="4600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019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7A875D55-4A80-43E9-38F6-27E366493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3D572980-FB84-8C29-1FAC-FAC5ECE29A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5" descr="Лампочка на желтом фоне с нарисованными световыми лучами и шнуром">
            <a:extLst>
              <a:ext uri="{FF2B5EF4-FFF2-40B4-BE49-F238E27FC236}">
                <a16:creationId xmlns:a16="http://schemas.microsoft.com/office/drawing/2014/main" id="{797C4DB4-7ED6-5E51-CB46-D7CCB41561C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t="8537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7FB83CC-7650-06A8-7971-C9703045B11C}"/>
              </a:ext>
            </a:extLst>
          </p:cNvPr>
          <p:cNvSpPr txBox="1"/>
          <p:nvPr/>
        </p:nvSpPr>
        <p:spPr>
          <a:xfrm>
            <a:off x="690466" y="936010"/>
            <a:ext cx="1121704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b="1" dirty="0"/>
              <a:t>Цель проекта была достигнута, мы разработали модели для предсказания наличия сердечных заболеваний </a:t>
            </a:r>
          </a:p>
          <a:p>
            <a:pPr algn="ctr"/>
            <a:r>
              <a:rPr lang="ru-RU" b="1" dirty="0"/>
              <a:t>на основе медицинских данных пациентов.</a:t>
            </a:r>
          </a:p>
          <a:p>
            <a:pPr algn="ctr"/>
            <a:r>
              <a:rPr lang="ru-RU" b="1" dirty="0"/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46A886-A500-3F2E-D7D4-0E9F91640BEC}"/>
              </a:ext>
            </a:extLst>
          </p:cNvPr>
          <p:cNvSpPr txBox="1"/>
          <p:nvPr/>
        </p:nvSpPr>
        <p:spPr>
          <a:xfrm>
            <a:off x="551331" y="2228671"/>
            <a:ext cx="114953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/>
              <a:t>Самым лучшим методом для предсказания метки класса (болезни сердца человека) оказался метод линейной регрессии с точностью </a:t>
            </a:r>
            <a:r>
              <a:rPr lang="en-US" b="1" dirty="0"/>
              <a:t>0.999657</a:t>
            </a:r>
          </a:p>
          <a:p>
            <a:pPr algn="ctr"/>
            <a:r>
              <a:rPr lang="ru-RU" b="1" dirty="0"/>
              <a:t>За ним идет метод случайных лесов с результатом точности 0.78 </a:t>
            </a:r>
          </a:p>
          <a:p>
            <a:pPr algn="ctr"/>
            <a:r>
              <a:rPr lang="ru-RU" b="1" dirty="0"/>
              <a:t>И самый худший метод – это </a:t>
            </a:r>
            <a:r>
              <a:rPr lang="en-US" b="1" dirty="0"/>
              <a:t>SVM </a:t>
            </a:r>
            <a:r>
              <a:rPr lang="ru-RU" b="1" dirty="0"/>
              <a:t>с результатом </a:t>
            </a:r>
            <a:r>
              <a:rPr lang="en-US" b="1" dirty="0"/>
              <a:t>0.71</a:t>
            </a:r>
            <a:endParaRPr lang="ru-RU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E5EBD16-7186-7E2D-951F-B6C1185C429D}"/>
              </a:ext>
            </a:extLst>
          </p:cNvPr>
          <p:cNvSpPr txBox="1"/>
          <p:nvPr/>
        </p:nvSpPr>
        <p:spPr>
          <a:xfrm>
            <a:off x="344201" y="4088010"/>
            <a:ext cx="1150359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b="1" dirty="0"/>
              <a:t>Итого получаем, что в нашем случае, на данном </a:t>
            </a:r>
            <a:r>
              <a:rPr lang="ru-RU" b="1" dirty="0" err="1"/>
              <a:t>датасете</a:t>
            </a:r>
            <a:r>
              <a:rPr lang="ru-RU" b="1" dirty="0"/>
              <a:t>, мы с вероятностью почти 100% можем предсказать </a:t>
            </a:r>
          </a:p>
          <a:p>
            <a:pPr algn="ctr"/>
            <a:r>
              <a:rPr lang="ru-RU" b="1" dirty="0"/>
              <a:t>есть ли у человека болезнь сердца или нет при помощи метода линейной регрессии.</a:t>
            </a:r>
          </a:p>
          <a:p>
            <a:endParaRPr lang="ru-RU" b="1" dirty="0"/>
          </a:p>
          <a:p>
            <a:pPr algn="ctr"/>
            <a:r>
              <a:rPr lang="ru-RU" b="1" dirty="0"/>
              <a:t>И таким образом, мы подтверждаем гипотезу о том</a:t>
            </a:r>
            <a:r>
              <a:rPr lang="en-US" b="1" dirty="0"/>
              <a:t>:</a:t>
            </a:r>
            <a:r>
              <a:rPr lang="ru-RU" b="1" dirty="0"/>
              <a:t> </a:t>
            </a:r>
          </a:p>
          <a:p>
            <a:r>
              <a:rPr lang="en-US" b="1" dirty="0"/>
              <a:t>“</a:t>
            </a:r>
            <a:r>
              <a:rPr lang="ru-RU" b="1" dirty="0"/>
              <a:t>Могут ли они быть использованы для эффективного предсказания наличия сердечных заболеваний</a:t>
            </a:r>
            <a:r>
              <a:rPr lang="en-US" b="1" dirty="0"/>
              <a:t>”</a:t>
            </a:r>
            <a:endParaRPr lang="ru-RU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8015664-2FD0-38FB-09FF-6D4EF7D1886A}"/>
              </a:ext>
            </a:extLst>
          </p:cNvPr>
          <p:cNvSpPr txBox="1"/>
          <p:nvPr/>
        </p:nvSpPr>
        <p:spPr>
          <a:xfrm>
            <a:off x="5108599" y="153888"/>
            <a:ext cx="23807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b="1" dirty="0"/>
              <a:t>Заключение</a:t>
            </a:r>
          </a:p>
        </p:txBody>
      </p:sp>
    </p:spTree>
    <p:extLst>
      <p:ext uri="{BB962C8B-B14F-4D97-AF65-F5344CB8AC3E}">
        <p14:creationId xmlns:p14="http://schemas.microsoft.com/office/powerpoint/2010/main" val="9855901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D587E41-605C-A8E4-8BA5-0E0B3797C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pic>
        <p:nvPicPr>
          <p:cNvPr id="6" name="Picture 5" descr="Три стрелы в центре мишени">
            <a:extLst>
              <a:ext uri="{FF2B5EF4-FFF2-40B4-BE49-F238E27FC236}">
                <a16:creationId xmlns:a16="http://schemas.microsoft.com/office/drawing/2014/main" id="{F7C9F019-DEA9-CEE2-8D39-4DF49DEBD3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122"/>
          <a:stretch/>
        </p:blipFill>
        <p:spPr>
          <a:xfrm>
            <a:off x="-1" y="0"/>
            <a:ext cx="12191980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BD48A03-0DF9-3063-CB15-1BC2AEC79F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614416"/>
            <a:ext cx="12191999" cy="1243584"/>
          </a:xfrm>
          <a:prstGeom prst="rect">
            <a:avLst/>
          </a:prstGeom>
          <a:solidFill>
            <a:schemeClr val="bg1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B8C0C1-802F-FCD7-B2BA-17F3E9583929}"/>
              </a:ext>
            </a:extLst>
          </p:cNvPr>
          <p:cNvSpPr txBox="1"/>
          <p:nvPr/>
        </p:nvSpPr>
        <p:spPr>
          <a:xfrm>
            <a:off x="2004049" y="5897880"/>
            <a:ext cx="8183880" cy="9601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55000" lnSpcReduction="2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dirty="0" err="1">
                <a:latin typeface="+mj-lt"/>
                <a:ea typeface="+mj-ea"/>
                <a:cs typeface="+mj-cs"/>
              </a:rPr>
              <a:t>Цель</a:t>
            </a:r>
            <a:r>
              <a:rPr lang="en-US" sz="4000" b="1" dirty="0">
                <a:latin typeface="+mj-lt"/>
                <a:ea typeface="+mj-ea"/>
                <a:cs typeface="+mj-cs"/>
              </a:rPr>
              <a:t> </a:t>
            </a:r>
            <a:r>
              <a:rPr lang="en-US" sz="4000" b="1" dirty="0" err="1">
                <a:latin typeface="+mj-lt"/>
                <a:ea typeface="+mj-ea"/>
                <a:cs typeface="+mj-cs"/>
              </a:rPr>
              <a:t>проекта</a:t>
            </a:r>
            <a:r>
              <a:rPr lang="en-US" sz="4000" b="1" dirty="0">
                <a:latin typeface="+mj-lt"/>
                <a:ea typeface="+mj-ea"/>
                <a:cs typeface="+mj-cs"/>
              </a:rPr>
              <a:t>: </a:t>
            </a:r>
            <a:r>
              <a:rPr lang="ru-RU" sz="4000" dirty="0"/>
              <a:t>Разработка модели для предсказания наличия сердечных заболеваний на основе медицинских данных пациентов.</a:t>
            </a:r>
            <a:endParaRPr lang="en-US" sz="4000" b="1" dirty="0">
              <a:latin typeface="+mj-lt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000" b="1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1835363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2CC1E4F-F1F0-B945-BE50-C72A7103E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pic>
        <p:nvPicPr>
          <p:cNvPr id="7" name="Picture 6" descr="Документ с графиком и ручкой">
            <a:extLst>
              <a:ext uri="{FF2B5EF4-FFF2-40B4-BE49-F238E27FC236}">
                <a16:creationId xmlns:a16="http://schemas.microsoft.com/office/drawing/2014/main" id="{C77B15AD-003F-5B62-D6BB-BCE7453157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274" r="5552" b="-1"/>
          <a:stretch/>
        </p:blipFill>
        <p:spPr>
          <a:xfrm>
            <a:off x="20" y="10"/>
            <a:ext cx="7723393" cy="68579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2B6EC8D-7445-9EB6-05C2-0C2DF132012E}"/>
              </a:ext>
            </a:extLst>
          </p:cNvPr>
          <p:cNvSpPr txBox="1"/>
          <p:nvPr/>
        </p:nvSpPr>
        <p:spPr>
          <a:xfrm>
            <a:off x="8351455" y="1419095"/>
            <a:ext cx="3212502" cy="62622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Актуальность</a:t>
            </a:r>
            <a:endParaRPr lang="en-US" sz="36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B968F9-12D7-B6AC-FD21-085D4C257E98}"/>
              </a:ext>
            </a:extLst>
          </p:cNvPr>
          <p:cNvSpPr txBox="1"/>
          <p:nvPr/>
        </p:nvSpPr>
        <p:spPr>
          <a:xfrm>
            <a:off x="8351455" y="2045317"/>
            <a:ext cx="3212502" cy="27673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Сердечные заболевания являются одной из основных причин смертности в мире.</a:t>
            </a:r>
          </a:p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Раннее предсказание и диагностика могут значительно улучшить исход лечения и снизить смертность.</a:t>
            </a:r>
          </a:p>
        </p:txBody>
      </p:sp>
    </p:spTree>
    <p:extLst>
      <p:ext uri="{BB962C8B-B14F-4D97-AF65-F5344CB8AC3E}">
        <p14:creationId xmlns:p14="http://schemas.microsoft.com/office/powerpoint/2010/main" val="11753774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21E0DC6F-DB0E-DBE1-8178-AE81BC6B96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Абстрактный фон с данными">
            <a:extLst>
              <a:ext uri="{FF2B5EF4-FFF2-40B4-BE49-F238E27FC236}">
                <a16:creationId xmlns:a16="http://schemas.microsoft.com/office/drawing/2014/main" id="{8CB1C5AA-6DD5-75A2-1E8F-DF6A6F6BFC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9361" y="-1"/>
            <a:ext cx="12191980" cy="685799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4D07BF5-D29E-918E-55FE-747AF2A0E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366726" cy="6858001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76E78A-65A3-0675-8664-B28F4667AEF7}"/>
              </a:ext>
            </a:extLst>
          </p:cNvPr>
          <p:cNvSpPr txBox="1"/>
          <p:nvPr/>
        </p:nvSpPr>
        <p:spPr>
          <a:xfrm>
            <a:off x="9341" y="2274832"/>
            <a:ext cx="434804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Помогут</a:t>
            </a:r>
            <a:r>
              <a:rPr lang="en-US" b="1" dirty="0"/>
              <a:t> </a:t>
            </a:r>
            <a:r>
              <a:rPr lang="en-US" b="1" dirty="0" err="1"/>
              <a:t>ли</a:t>
            </a:r>
            <a:r>
              <a:rPr lang="en-US" b="1" dirty="0"/>
              <a:t> </a:t>
            </a:r>
            <a:r>
              <a:rPr lang="ru-RU" b="1" dirty="0"/>
              <a:t>р</a:t>
            </a:r>
            <a:r>
              <a:rPr lang="en-US" b="1" dirty="0" err="1"/>
              <a:t>азличные</a:t>
            </a:r>
            <a:r>
              <a:rPr lang="en-US" b="1" dirty="0"/>
              <a:t> </a:t>
            </a:r>
            <a:r>
              <a:rPr lang="en-US" b="1" dirty="0" err="1"/>
              <a:t>алгоритмы</a:t>
            </a:r>
            <a:r>
              <a:rPr lang="en-US" b="1" dirty="0"/>
              <a:t> </a:t>
            </a:r>
            <a:r>
              <a:rPr lang="en-US" b="1" dirty="0" err="1"/>
              <a:t>машинного</a:t>
            </a:r>
            <a:r>
              <a:rPr lang="en-US" b="1" dirty="0"/>
              <a:t> </a:t>
            </a:r>
            <a:r>
              <a:rPr lang="en-US" b="1" dirty="0" err="1"/>
              <a:t>обучения</a:t>
            </a:r>
            <a:r>
              <a:rPr lang="en-US" b="1" dirty="0"/>
              <a:t>, </a:t>
            </a:r>
            <a:r>
              <a:rPr lang="en-US" b="1" dirty="0" err="1"/>
              <a:t>такие</a:t>
            </a:r>
            <a:r>
              <a:rPr lang="en-US" b="1" dirty="0"/>
              <a:t> </a:t>
            </a:r>
            <a:r>
              <a:rPr lang="en-US" b="1" dirty="0" err="1"/>
              <a:t>как</a:t>
            </a:r>
            <a:r>
              <a:rPr lang="en-US" b="1" dirty="0"/>
              <a:t> </a:t>
            </a:r>
            <a:r>
              <a:rPr lang="en-US" b="1" dirty="0" err="1"/>
              <a:t>линейная</a:t>
            </a:r>
            <a:r>
              <a:rPr lang="en-US" b="1" dirty="0"/>
              <a:t> </a:t>
            </a:r>
            <a:r>
              <a:rPr lang="en-US" b="1" dirty="0" err="1"/>
              <a:t>регрессия</a:t>
            </a:r>
            <a:r>
              <a:rPr lang="en-US" b="1" dirty="0"/>
              <a:t>, SVM и </a:t>
            </a:r>
            <a:r>
              <a:rPr lang="en-US" b="1" dirty="0" err="1"/>
              <a:t>случайны</a:t>
            </a:r>
            <a:r>
              <a:rPr lang="ru-RU" b="1" dirty="0"/>
              <a:t>е</a:t>
            </a:r>
            <a:r>
              <a:rPr lang="en-US" b="1" dirty="0"/>
              <a:t> </a:t>
            </a:r>
            <a:r>
              <a:rPr lang="en-US" b="1" dirty="0" err="1"/>
              <a:t>лес</a:t>
            </a:r>
            <a:r>
              <a:rPr lang="ru-RU" b="1" dirty="0"/>
              <a:t>а</a:t>
            </a:r>
            <a:r>
              <a:rPr lang="en-US" b="1" dirty="0"/>
              <a:t>? </a:t>
            </a:r>
            <a:endParaRPr lang="ru-RU" b="1" dirty="0"/>
          </a:p>
          <a:p>
            <a:r>
              <a:rPr lang="ru-RU" b="1" dirty="0"/>
              <a:t>М</a:t>
            </a:r>
            <a:r>
              <a:rPr lang="en-US" b="1" dirty="0" err="1"/>
              <a:t>огут</a:t>
            </a:r>
            <a:r>
              <a:rPr lang="ru-RU" b="1" dirty="0"/>
              <a:t> ли они</a:t>
            </a:r>
            <a:r>
              <a:rPr lang="en-US" b="1" dirty="0"/>
              <a:t> </a:t>
            </a:r>
            <a:r>
              <a:rPr lang="en-US" b="1" dirty="0" err="1"/>
              <a:t>быть</a:t>
            </a:r>
            <a:r>
              <a:rPr lang="en-US" b="1" dirty="0"/>
              <a:t> </a:t>
            </a:r>
            <a:r>
              <a:rPr lang="en-US" b="1" dirty="0" err="1"/>
              <a:t>использованы</a:t>
            </a:r>
            <a:r>
              <a:rPr lang="en-US" b="1" dirty="0"/>
              <a:t> </a:t>
            </a:r>
            <a:r>
              <a:rPr lang="en-US" b="1" dirty="0" err="1"/>
              <a:t>для</a:t>
            </a:r>
            <a:r>
              <a:rPr lang="en-US" b="1" dirty="0"/>
              <a:t> </a:t>
            </a:r>
            <a:r>
              <a:rPr lang="en-US" b="1" dirty="0" err="1"/>
              <a:t>эффективного</a:t>
            </a:r>
            <a:r>
              <a:rPr lang="en-US" b="1" dirty="0"/>
              <a:t> </a:t>
            </a:r>
            <a:r>
              <a:rPr lang="en-US" b="1" dirty="0" err="1"/>
              <a:t>предсказания</a:t>
            </a:r>
            <a:r>
              <a:rPr lang="en-US" b="1" dirty="0"/>
              <a:t> </a:t>
            </a:r>
            <a:r>
              <a:rPr lang="en-US" b="1" dirty="0" err="1"/>
              <a:t>наличия</a:t>
            </a:r>
            <a:r>
              <a:rPr lang="en-US" b="1" dirty="0"/>
              <a:t> </a:t>
            </a:r>
            <a:r>
              <a:rPr lang="en-US" b="1" dirty="0" err="1"/>
              <a:t>сердечных</a:t>
            </a:r>
            <a:r>
              <a:rPr lang="en-US" b="1" dirty="0"/>
              <a:t> </a:t>
            </a:r>
            <a:r>
              <a:rPr lang="en-US" b="1" dirty="0" err="1"/>
              <a:t>заболеваний</a:t>
            </a:r>
            <a:r>
              <a:rPr lang="en-US" b="1" dirty="0"/>
              <a:t>?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490453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2CC1E4F-F1F0-B945-BE50-C72A7103E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Диаграмма">
            <a:extLst>
              <a:ext uri="{FF2B5EF4-FFF2-40B4-BE49-F238E27FC236}">
                <a16:creationId xmlns:a16="http://schemas.microsoft.com/office/drawing/2014/main" id="{0BFB8C47-4183-8DE6-062B-B2CAD57421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325" r="26591"/>
          <a:stretch/>
        </p:blipFill>
        <p:spPr>
          <a:xfrm>
            <a:off x="1" y="10"/>
            <a:ext cx="6373368" cy="685799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3107CAD-A550-F38B-C0D7-4C1265A318FE}"/>
              </a:ext>
            </a:extLst>
          </p:cNvPr>
          <p:cNvSpPr txBox="1"/>
          <p:nvPr/>
        </p:nvSpPr>
        <p:spPr>
          <a:xfrm>
            <a:off x="6558965" y="2967335"/>
            <a:ext cx="56949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Yandex Sans Text"/>
              </a:rPr>
              <a:t>Данные о сердечно-сосудистых заболеваниях, собранные из хранилища UCI в следующих местах:</a:t>
            </a:r>
            <a:br>
              <a:rPr lang="ru-RU" dirty="0"/>
            </a:br>
            <a:r>
              <a:rPr lang="ru-RU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Yandex Sans Text"/>
              </a:rPr>
              <a:t>Кливленд, Венгрия, Швейцария и Лонг-Бич, Вирджиния</a:t>
            </a:r>
            <a:endParaRPr lang="ru-RU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6E80E41-4AB9-9CD4-77C1-2CE63098241B}"/>
              </a:ext>
            </a:extLst>
          </p:cNvPr>
          <p:cNvSpPr txBox="1"/>
          <p:nvPr/>
        </p:nvSpPr>
        <p:spPr>
          <a:xfrm>
            <a:off x="7536501" y="5189666"/>
            <a:ext cx="34923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err="1"/>
              <a:t>Датасет</a:t>
            </a:r>
            <a:r>
              <a:rPr lang="ru-RU" dirty="0"/>
              <a:t> имеет 300 000 записей</a:t>
            </a:r>
          </a:p>
        </p:txBody>
      </p:sp>
    </p:spTree>
    <p:extLst>
      <p:ext uri="{BB962C8B-B14F-4D97-AF65-F5344CB8AC3E}">
        <p14:creationId xmlns:p14="http://schemas.microsoft.com/office/powerpoint/2010/main" val="12166223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A2AFC67-0973-EC0D-F14E-710D701B2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7" descr="Ряд образцов для медицинских испытаний">
            <a:extLst>
              <a:ext uri="{FF2B5EF4-FFF2-40B4-BE49-F238E27FC236}">
                <a16:creationId xmlns:a16="http://schemas.microsoft.com/office/drawing/2014/main" id="{3ECC406A-507F-76C0-F3D5-69B0B5B243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641"/>
          <a:stretch/>
        </p:blipFill>
        <p:spPr>
          <a:xfrm>
            <a:off x="4752550" y="10"/>
            <a:ext cx="7439450" cy="685799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1125D5F-00D4-E0D1-21D2-5EFD6B730A10}"/>
              </a:ext>
            </a:extLst>
          </p:cNvPr>
          <p:cNvSpPr txBox="1"/>
          <p:nvPr/>
        </p:nvSpPr>
        <p:spPr>
          <a:xfrm>
            <a:off x="493382" y="160113"/>
            <a:ext cx="4041296" cy="625001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>
              <a:lnSpc>
                <a:spcPct val="110000"/>
              </a:lnSpc>
              <a:spcAft>
                <a:spcPts val="800"/>
              </a:spcAft>
            </a:pPr>
            <a:r>
              <a:rPr lang="en-US" sz="1050" dirty="0" err="1"/>
              <a:t>Информация</a:t>
            </a:r>
            <a:r>
              <a:rPr lang="en-US" sz="1050" dirty="0"/>
              <a:t> о </a:t>
            </a:r>
            <a:r>
              <a:rPr lang="en-US" sz="1050" dirty="0" err="1"/>
              <a:t>полях</a:t>
            </a:r>
            <a:r>
              <a:rPr lang="en-US" sz="1050" dirty="0"/>
              <a:t> </a:t>
            </a:r>
            <a:r>
              <a:rPr lang="en-US" sz="1050" dirty="0" err="1"/>
              <a:t>датасета</a:t>
            </a:r>
            <a:r>
              <a:rPr lang="en-US" sz="1050" dirty="0"/>
              <a:t>:</a:t>
            </a:r>
            <a:endParaRPr lang="ru-RU" sz="1050" dirty="0"/>
          </a:p>
          <a:p>
            <a:pPr marL="171450" indent="-171450">
              <a:lnSpc>
                <a:spcPct val="11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050" dirty="0">
                <a:effectLst/>
              </a:rPr>
              <a:t>Age: </a:t>
            </a:r>
            <a:r>
              <a:rPr lang="en-US" sz="1050" dirty="0" err="1">
                <a:effectLst/>
              </a:rPr>
              <a:t>Возраст</a:t>
            </a:r>
            <a:r>
              <a:rPr lang="en-US" sz="1050" dirty="0">
                <a:effectLst/>
              </a:rPr>
              <a:t> </a:t>
            </a:r>
            <a:r>
              <a:rPr lang="en-US" sz="1050" dirty="0" err="1">
                <a:effectLst/>
              </a:rPr>
              <a:t>индивидуума</a:t>
            </a:r>
            <a:r>
              <a:rPr lang="en-US" sz="1050" dirty="0">
                <a:effectLst/>
              </a:rPr>
              <a:t>. </a:t>
            </a:r>
            <a:r>
              <a:rPr lang="en-US" sz="1050" dirty="0" err="1">
                <a:effectLst/>
              </a:rPr>
              <a:t>Диапазон</a:t>
            </a:r>
            <a:r>
              <a:rPr lang="en-US" sz="1050" dirty="0">
                <a:effectLst/>
              </a:rPr>
              <a:t>: 20-80.</a:t>
            </a:r>
          </a:p>
          <a:p>
            <a:pPr marL="285750" indent="-228600">
              <a:lnSpc>
                <a:spcPct val="11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050" dirty="0">
                <a:effectLst/>
              </a:rPr>
              <a:t>Sex: </a:t>
            </a:r>
            <a:r>
              <a:rPr lang="en-US" sz="1050" dirty="0" err="1">
                <a:effectLst/>
              </a:rPr>
              <a:t>Пол</a:t>
            </a:r>
            <a:r>
              <a:rPr lang="en-US" sz="1050" dirty="0">
                <a:effectLst/>
              </a:rPr>
              <a:t> </a:t>
            </a:r>
            <a:r>
              <a:rPr lang="en-US" sz="1050" dirty="0" err="1">
                <a:effectLst/>
              </a:rPr>
              <a:t>индивидуума</a:t>
            </a:r>
            <a:r>
              <a:rPr lang="en-US" sz="1050" dirty="0">
                <a:effectLst/>
              </a:rPr>
              <a:t>. </a:t>
            </a:r>
            <a:r>
              <a:rPr lang="en-US" sz="1050" dirty="0" err="1">
                <a:effectLst/>
              </a:rPr>
              <a:t>Представлено</a:t>
            </a:r>
            <a:r>
              <a:rPr lang="en-US" sz="1050" dirty="0">
                <a:effectLst/>
              </a:rPr>
              <a:t> в </a:t>
            </a:r>
            <a:r>
              <a:rPr lang="en-US" sz="1050" dirty="0" err="1">
                <a:effectLst/>
              </a:rPr>
              <a:t>виде</a:t>
            </a:r>
            <a:r>
              <a:rPr lang="en-US" sz="1050" dirty="0">
                <a:effectLst/>
              </a:rPr>
              <a:t> </a:t>
            </a:r>
            <a:r>
              <a:rPr lang="en-US" sz="1050" dirty="0" err="1">
                <a:effectLst/>
              </a:rPr>
              <a:t>бинарного</a:t>
            </a:r>
            <a:r>
              <a:rPr lang="en-US" sz="1050" dirty="0">
                <a:effectLst/>
              </a:rPr>
              <a:t> </a:t>
            </a:r>
            <a:r>
              <a:rPr lang="en-US" sz="1050" dirty="0" err="1">
                <a:effectLst/>
              </a:rPr>
              <a:t>значения</a:t>
            </a:r>
            <a:r>
              <a:rPr lang="en-US" sz="1050" dirty="0">
                <a:effectLst/>
              </a:rPr>
              <a:t>, </a:t>
            </a:r>
            <a:r>
              <a:rPr lang="en-US" sz="1050" dirty="0" err="1">
                <a:effectLst/>
              </a:rPr>
              <a:t>где</a:t>
            </a:r>
            <a:r>
              <a:rPr lang="en-US" sz="1050" dirty="0">
                <a:effectLst/>
              </a:rPr>
              <a:t> 1 </a:t>
            </a:r>
            <a:r>
              <a:rPr lang="en-US" sz="1050" dirty="0" err="1">
                <a:effectLst/>
              </a:rPr>
              <a:t>означает</a:t>
            </a:r>
            <a:r>
              <a:rPr lang="en-US" sz="1050" dirty="0">
                <a:effectLst/>
              </a:rPr>
              <a:t> </a:t>
            </a:r>
            <a:r>
              <a:rPr lang="en-US" sz="1050" dirty="0" err="1">
                <a:effectLst/>
              </a:rPr>
              <a:t>мужской</a:t>
            </a:r>
            <a:r>
              <a:rPr lang="en-US" sz="1050" dirty="0">
                <a:effectLst/>
              </a:rPr>
              <a:t> </a:t>
            </a:r>
            <a:r>
              <a:rPr lang="en-US" sz="1050" dirty="0" err="1">
                <a:effectLst/>
              </a:rPr>
              <a:t>пол</a:t>
            </a:r>
            <a:r>
              <a:rPr lang="en-US" sz="1050" dirty="0">
                <a:effectLst/>
              </a:rPr>
              <a:t>, а 0 – </a:t>
            </a:r>
            <a:r>
              <a:rPr lang="en-US" sz="1050" dirty="0" err="1">
                <a:effectLst/>
              </a:rPr>
              <a:t>женский</a:t>
            </a:r>
            <a:r>
              <a:rPr lang="en-US" sz="1050" dirty="0">
                <a:effectLst/>
              </a:rPr>
              <a:t>.</a:t>
            </a:r>
          </a:p>
          <a:p>
            <a:pPr marL="285750" indent="-228600">
              <a:lnSpc>
                <a:spcPct val="11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050" dirty="0" err="1">
                <a:effectLst/>
              </a:rPr>
              <a:t>ChestPainType</a:t>
            </a:r>
            <a:r>
              <a:rPr lang="en-US" sz="1050" dirty="0">
                <a:effectLst/>
              </a:rPr>
              <a:t>: </a:t>
            </a:r>
            <a:r>
              <a:rPr lang="en-US" sz="1050" dirty="0" err="1">
                <a:effectLst/>
              </a:rPr>
              <a:t>Категория</a:t>
            </a:r>
            <a:r>
              <a:rPr lang="en-US" sz="1050" dirty="0">
                <a:effectLst/>
              </a:rPr>
              <a:t> </a:t>
            </a:r>
            <a:r>
              <a:rPr lang="en-US" sz="1050" dirty="0" err="1">
                <a:effectLst/>
              </a:rPr>
              <a:t>боли</a:t>
            </a:r>
            <a:r>
              <a:rPr lang="en-US" sz="1050" dirty="0">
                <a:effectLst/>
              </a:rPr>
              <a:t> в </a:t>
            </a:r>
            <a:r>
              <a:rPr lang="en-US" sz="1050" dirty="0" err="1">
                <a:effectLst/>
              </a:rPr>
              <a:t>груди</a:t>
            </a:r>
            <a:r>
              <a:rPr lang="en-US" sz="1050" dirty="0">
                <a:effectLst/>
              </a:rPr>
              <a:t>, </a:t>
            </a:r>
            <a:r>
              <a:rPr lang="en-US" sz="1050" dirty="0" err="1">
                <a:effectLst/>
              </a:rPr>
              <a:t>которую</a:t>
            </a:r>
            <a:r>
              <a:rPr lang="en-US" sz="1050" dirty="0">
                <a:effectLst/>
              </a:rPr>
              <a:t> </a:t>
            </a:r>
            <a:r>
              <a:rPr lang="en-US" sz="1050" dirty="0" err="1">
                <a:effectLst/>
              </a:rPr>
              <a:t>испытывает</a:t>
            </a:r>
            <a:r>
              <a:rPr lang="en-US" sz="1050" dirty="0">
                <a:effectLst/>
              </a:rPr>
              <a:t> </a:t>
            </a:r>
            <a:r>
              <a:rPr lang="en-US" sz="1050" dirty="0" err="1">
                <a:effectLst/>
              </a:rPr>
              <a:t>индивидуум</a:t>
            </a:r>
            <a:r>
              <a:rPr lang="en-US" sz="1050" dirty="0">
                <a:effectLst/>
              </a:rPr>
              <a:t>. </a:t>
            </a:r>
            <a:r>
              <a:rPr lang="en-US" sz="1050" dirty="0" err="1">
                <a:effectLst/>
              </a:rPr>
              <a:t>Значения</a:t>
            </a:r>
            <a:r>
              <a:rPr lang="en-US" sz="1050" dirty="0">
                <a:effectLst/>
              </a:rPr>
              <a:t>:</a:t>
            </a:r>
          </a:p>
          <a:p>
            <a:pPr marL="285750" indent="-228600">
              <a:lnSpc>
                <a:spcPct val="11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050" dirty="0" err="1">
                <a:effectLst/>
              </a:rPr>
              <a:t>Значение</a:t>
            </a:r>
            <a:r>
              <a:rPr lang="en-US" sz="1050" dirty="0">
                <a:effectLst/>
              </a:rPr>
              <a:t> 1: </a:t>
            </a:r>
            <a:r>
              <a:rPr lang="en-US" sz="1050" dirty="0" err="1">
                <a:effectLst/>
              </a:rPr>
              <a:t>Типичная</a:t>
            </a:r>
            <a:r>
              <a:rPr lang="en-US" sz="1050" dirty="0">
                <a:effectLst/>
              </a:rPr>
              <a:t> </a:t>
            </a:r>
            <a:r>
              <a:rPr lang="en-US" sz="1050" dirty="0" err="1">
                <a:effectLst/>
              </a:rPr>
              <a:t>стенокардия</a:t>
            </a:r>
            <a:r>
              <a:rPr lang="en-US" sz="1050" dirty="0">
                <a:effectLst/>
              </a:rPr>
              <a:t>, </a:t>
            </a:r>
            <a:r>
              <a:rPr lang="en-US" sz="1050" dirty="0" err="1">
                <a:effectLst/>
              </a:rPr>
              <a:t>боль</a:t>
            </a:r>
            <a:r>
              <a:rPr lang="en-US" sz="1050" dirty="0">
                <a:effectLst/>
              </a:rPr>
              <a:t> в </a:t>
            </a:r>
            <a:r>
              <a:rPr lang="en-US" sz="1050" dirty="0" err="1">
                <a:effectLst/>
              </a:rPr>
              <a:t>груди</a:t>
            </a:r>
            <a:r>
              <a:rPr lang="en-US" sz="1050" dirty="0">
                <a:effectLst/>
              </a:rPr>
              <a:t>, </a:t>
            </a:r>
            <a:r>
              <a:rPr lang="en-US" sz="1050" dirty="0" err="1">
                <a:effectLst/>
              </a:rPr>
              <a:t>связанная</a:t>
            </a:r>
            <a:r>
              <a:rPr lang="en-US" sz="1050" dirty="0">
                <a:effectLst/>
              </a:rPr>
              <a:t> с </a:t>
            </a:r>
            <a:r>
              <a:rPr lang="en-US" sz="1050" dirty="0" err="1">
                <a:effectLst/>
              </a:rPr>
              <a:t>сердцем</a:t>
            </a:r>
            <a:r>
              <a:rPr lang="en-US" sz="1050" dirty="0">
                <a:effectLst/>
              </a:rPr>
              <a:t>.</a:t>
            </a:r>
          </a:p>
          <a:p>
            <a:pPr marL="285750" indent="-228600">
              <a:lnSpc>
                <a:spcPct val="11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050" dirty="0" err="1">
                <a:effectLst/>
              </a:rPr>
              <a:t>Значение</a:t>
            </a:r>
            <a:r>
              <a:rPr lang="en-US" sz="1050" dirty="0">
                <a:effectLst/>
              </a:rPr>
              <a:t> 2: </a:t>
            </a:r>
            <a:r>
              <a:rPr lang="en-US" sz="1050" dirty="0" err="1">
                <a:effectLst/>
              </a:rPr>
              <a:t>Атипичная</a:t>
            </a:r>
            <a:r>
              <a:rPr lang="en-US" sz="1050" dirty="0">
                <a:effectLst/>
              </a:rPr>
              <a:t> </a:t>
            </a:r>
            <a:r>
              <a:rPr lang="en-US" sz="1050" dirty="0" err="1">
                <a:effectLst/>
              </a:rPr>
              <a:t>стенокардия</a:t>
            </a:r>
            <a:r>
              <a:rPr lang="en-US" sz="1050" dirty="0">
                <a:effectLst/>
              </a:rPr>
              <a:t>, </a:t>
            </a:r>
            <a:r>
              <a:rPr lang="en-US" sz="1050" dirty="0" err="1">
                <a:effectLst/>
              </a:rPr>
              <a:t>боль</a:t>
            </a:r>
            <a:r>
              <a:rPr lang="en-US" sz="1050" dirty="0">
                <a:effectLst/>
              </a:rPr>
              <a:t> в </a:t>
            </a:r>
            <a:r>
              <a:rPr lang="en-US" sz="1050" dirty="0" err="1">
                <a:effectLst/>
              </a:rPr>
              <a:t>груди</a:t>
            </a:r>
            <a:r>
              <a:rPr lang="en-US" sz="1050" dirty="0">
                <a:effectLst/>
              </a:rPr>
              <a:t>, </a:t>
            </a:r>
            <a:r>
              <a:rPr lang="en-US" sz="1050" dirty="0" err="1">
                <a:effectLst/>
              </a:rPr>
              <a:t>не</a:t>
            </a:r>
            <a:r>
              <a:rPr lang="en-US" sz="1050" dirty="0">
                <a:effectLst/>
              </a:rPr>
              <a:t> </a:t>
            </a:r>
            <a:r>
              <a:rPr lang="en-US" sz="1050" dirty="0" err="1">
                <a:effectLst/>
              </a:rPr>
              <a:t>связанная</a:t>
            </a:r>
            <a:r>
              <a:rPr lang="en-US" sz="1050" dirty="0">
                <a:effectLst/>
              </a:rPr>
              <a:t> с </a:t>
            </a:r>
            <a:r>
              <a:rPr lang="en-US" sz="1050" dirty="0" err="1">
                <a:effectLst/>
              </a:rPr>
              <a:t>сердцем</a:t>
            </a:r>
            <a:r>
              <a:rPr lang="en-US" sz="1050" dirty="0">
                <a:effectLst/>
              </a:rPr>
              <a:t>.</a:t>
            </a:r>
          </a:p>
          <a:p>
            <a:pPr marL="285750" indent="-228600">
              <a:lnSpc>
                <a:spcPct val="11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050" dirty="0" err="1">
                <a:effectLst/>
              </a:rPr>
              <a:t>Значение</a:t>
            </a:r>
            <a:r>
              <a:rPr lang="en-US" sz="1050" dirty="0">
                <a:effectLst/>
              </a:rPr>
              <a:t> 3: </a:t>
            </a:r>
            <a:r>
              <a:rPr lang="en-US" sz="1050" dirty="0" err="1">
                <a:effectLst/>
              </a:rPr>
              <a:t>Нестенокардическая</a:t>
            </a:r>
            <a:r>
              <a:rPr lang="en-US" sz="1050" dirty="0">
                <a:effectLst/>
              </a:rPr>
              <a:t> </a:t>
            </a:r>
            <a:r>
              <a:rPr lang="en-US" sz="1050" dirty="0" err="1">
                <a:effectLst/>
              </a:rPr>
              <a:t>боль</a:t>
            </a:r>
            <a:r>
              <a:rPr lang="en-US" sz="1050" dirty="0">
                <a:effectLst/>
              </a:rPr>
              <a:t>, </a:t>
            </a:r>
            <a:r>
              <a:rPr lang="en-US" sz="1050" dirty="0" err="1">
                <a:effectLst/>
              </a:rPr>
              <a:t>обычно</a:t>
            </a:r>
            <a:r>
              <a:rPr lang="en-US" sz="1050" dirty="0">
                <a:effectLst/>
              </a:rPr>
              <a:t> </a:t>
            </a:r>
            <a:r>
              <a:rPr lang="en-US" sz="1050" dirty="0" err="1">
                <a:effectLst/>
              </a:rPr>
              <a:t>острая</a:t>
            </a:r>
            <a:r>
              <a:rPr lang="en-US" sz="1050" dirty="0">
                <a:effectLst/>
              </a:rPr>
              <a:t> и </a:t>
            </a:r>
            <a:r>
              <a:rPr lang="en-US" sz="1050" dirty="0" err="1">
                <a:effectLst/>
              </a:rPr>
              <a:t>непостоянная</a:t>
            </a:r>
            <a:r>
              <a:rPr lang="en-US" sz="1050" dirty="0">
                <a:effectLst/>
              </a:rPr>
              <a:t>.</a:t>
            </a:r>
          </a:p>
          <a:p>
            <a:pPr marL="285750" indent="-228600">
              <a:lnSpc>
                <a:spcPct val="11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050" dirty="0" err="1">
                <a:effectLst/>
              </a:rPr>
              <a:t>Значение</a:t>
            </a:r>
            <a:r>
              <a:rPr lang="en-US" sz="1050" dirty="0">
                <a:effectLst/>
              </a:rPr>
              <a:t> 4: </a:t>
            </a:r>
            <a:r>
              <a:rPr lang="en-US" sz="1050" dirty="0" err="1">
                <a:effectLst/>
              </a:rPr>
              <a:t>Бессимптомный</a:t>
            </a:r>
            <a:r>
              <a:rPr lang="en-US" sz="1050" dirty="0">
                <a:effectLst/>
              </a:rPr>
              <a:t>, </a:t>
            </a:r>
            <a:r>
              <a:rPr lang="en-US" sz="1050" dirty="0" err="1">
                <a:effectLst/>
              </a:rPr>
              <a:t>отсутствие</a:t>
            </a:r>
            <a:r>
              <a:rPr lang="en-US" sz="1050" dirty="0">
                <a:effectLst/>
              </a:rPr>
              <a:t> </a:t>
            </a:r>
            <a:r>
              <a:rPr lang="en-US" sz="1050" dirty="0" err="1">
                <a:effectLst/>
              </a:rPr>
              <a:t>симптомов</a:t>
            </a:r>
            <a:r>
              <a:rPr lang="en-US" sz="1050" dirty="0">
                <a:effectLst/>
              </a:rPr>
              <a:t> у </a:t>
            </a:r>
            <a:r>
              <a:rPr lang="en-US" sz="1050" dirty="0" err="1">
                <a:effectLst/>
              </a:rPr>
              <a:t>индивидуума</a:t>
            </a:r>
            <a:r>
              <a:rPr lang="en-US" sz="1050" dirty="0">
                <a:effectLst/>
              </a:rPr>
              <a:t>.</a:t>
            </a:r>
          </a:p>
          <a:p>
            <a:pPr marL="285750" indent="-228600">
              <a:lnSpc>
                <a:spcPct val="11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050" dirty="0" err="1">
                <a:effectLst/>
              </a:rPr>
              <a:t>RestingBP</a:t>
            </a:r>
            <a:r>
              <a:rPr lang="en-US" sz="1050" dirty="0">
                <a:effectLst/>
              </a:rPr>
              <a:t>: </a:t>
            </a:r>
            <a:r>
              <a:rPr lang="en-US" sz="1050" dirty="0" err="1">
                <a:effectLst/>
              </a:rPr>
              <a:t>Артериальное</a:t>
            </a:r>
            <a:r>
              <a:rPr lang="en-US" sz="1050" dirty="0">
                <a:effectLst/>
              </a:rPr>
              <a:t> </a:t>
            </a:r>
            <a:r>
              <a:rPr lang="en-US" sz="1050" dirty="0" err="1">
                <a:effectLst/>
              </a:rPr>
              <a:t>давление</a:t>
            </a:r>
            <a:r>
              <a:rPr lang="en-US" sz="1050" dirty="0">
                <a:effectLst/>
              </a:rPr>
              <a:t> </a:t>
            </a:r>
            <a:r>
              <a:rPr lang="en-US" sz="1050" dirty="0" err="1">
                <a:effectLst/>
              </a:rPr>
              <a:t>индивидуума</a:t>
            </a:r>
            <a:r>
              <a:rPr lang="en-US" sz="1050" dirty="0">
                <a:effectLst/>
              </a:rPr>
              <a:t> в </a:t>
            </a:r>
            <a:r>
              <a:rPr lang="en-US" sz="1050" dirty="0" err="1">
                <a:effectLst/>
              </a:rPr>
              <a:t>состоянии</a:t>
            </a:r>
            <a:r>
              <a:rPr lang="en-US" sz="1050" dirty="0">
                <a:effectLst/>
              </a:rPr>
              <a:t> </a:t>
            </a:r>
            <a:r>
              <a:rPr lang="en-US" sz="1050" dirty="0" err="1">
                <a:effectLst/>
              </a:rPr>
              <a:t>покоя</a:t>
            </a:r>
            <a:r>
              <a:rPr lang="en-US" sz="1050" dirty="0">
                <a:effectLst/>
              </a:rPr>
              <a:t> (в </a:t>
            </a:r>
            <a:r>
              <a:rPr lang="en-US" sz="1050" dirty="0" err="1">
                <a:effectLst/>
              </a:rPr>
              <a:t>мм</a:t>
            </a:r>
            <a:r>
              <a:rPr lang="en-US" sz="1050" dirty="0">
                <a:effectLst/>
              </a:rPr>
              <a:t> </a:t>
            </a:r>
            <a:r>
              <a:rPr lang="en-US" sz="1050" dirty="0" err="1">
                <a:effectLst/>
              </a:rPr>
              <a:t>рт</a:t>
            </a:r>
            <a:r>
              <a:rPr lang="en-US" sz="1050" dirty="0">
                <a:effectLst/>
              </a:rPr>
              <a:t>. </a:t>
            </a:r>
            <a:r>
              <a:rPr lang="en-US" sz="1050" dirty="0" err="1">
                <a:effectLst/>
              </a:rPr>
              <a:t>ст</a:t>
            </a:r>
            <a:r>
              <a:rPr lang="en-US" sz="1050" dirty="0">
                <a:effectLst/>
              </a:rPr>
              <a:t>.).</a:t>
            </a:r>
          </a:p>
          <a:p>
            <a:pPr marL="285750" indent="-228600">
              <a:lnSpc>
                <a:spcPct val="11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050" dirty="0">
                <a:effectLst/>
              </a:rPr>
              <a:t>Cholesterol: </a:t>
            </a:r>
            <a:r>
              <a:rPr lang="en-US" sz="1050" dirty="0" err="1">
                <a:effectLst/>
              </a:rPr>
              <a:t>Уровень</a:t>
            </a:r>
            <a:r>
              <a:rPr lang="en-US" sz="1050" dirty="0">
                <a:effectLst/>
              </a:rPr>
              <a:t> </a:t>
            </a:r>
            <a:r>
              <a:rPr lang="en-US" sz="1050" dirty="0" err="1">
                <a:effectLst/>
              </a:rPr>
              <a:t>холестерина</a:t>
            </a:r>
            <a:r>
              <a:rPr lang="en-US" sz="1050" dirty="0">
                <a:effectLst/>
              </a:rPr>
              <a:t> у </a:t>
            </a:r>
            <a:r>
              <a:rPr lang="en-US" sz="1050" dirty="0" err="1">
                <a:effectLst/>
              </a:rPr>
              <a:t>индивидуума</a:t>
            </a:r>
            <a:r>
              <a:rPr lang="en-US" sz="1050" dirty="0">
                <a:effectLst/>
              </a:rPr>
              <a:t>, </a:t>
            </a:r>
            <a:r>
              <a:rPr lang="en-US" sz="1050" dirty="0" err="1">
                <a:effectLst/>
              </a:rPr>
              <a:t>измеряется</a:t>
            </a:r>
            <a:r>
              <a:rPr lang="en-US" sz="1050" dirty="0">
                <a:effectLst/>
              </a:rPr>
              <a:t> в </a:t>
            </a:r>
            <a:r>
              <a:rPr lang="en-US" sz="1050" dirty="0" err="1">
                <a:effectLst/>
              </a:rPr>
              <a:t>мг</a:t>
            </a:r>
            <a:r>
              <a:rPr lang="en-US" sz="1050" dirty="0">
                <a:effectLst/>
              </a:rPr>
              <a:t>/</a:t>
            </a:r>
            <a:r>
              <a:rPr lang="en-US" sz="1050" dirty="0" err="1">
                <a:effectLst/>
              </a:rPr>
              <a:t>дл</a:t>
            </a:r>
            <a:r>
              <a:rPr lang="en-US" sz="1050" dirty="0">
                <a:effectLst/>
              </a:rPr>
              <a:t>.</a:t>
            </a:r>
          </a:p>
          <a:p>
            <a:pPr marL="285750" indent="-228600">
              <a:lnSpc>
                <a:spcPct val="11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050" dirty="0" err="1">
                <a:effectLst/>
              </a:rPr>
              <a:t>FastingBS</a:t>
            </a:r>
            <a:r>
              <a:rPr lang="en-US" sz="1050" dirty="0">
                <a:effectLst/>
              </a:rPr>
              <a:t>: </a:t>
            </a:r>
            <a:r>
              <a:rPr lang="en-US" sz="1050" dirty="0" err="1">
                <a:effectLst/>
              </a:rPr>
              <a:t>Указывает</a:t>
            </a:r>
            <a:r>
              <a:rPr lang="en-US" sz="1050" dirty="0">
                <a:effectLst/>
              </a:rPr>
              <a:t>, </a:t>
            </a:r>
            <a:r>
              <a:rPr lang="en-US" sz="1050" dirty="0" err="1">
                <a:effectLst/>
              </a:rPr>
              <a:t>превышает</a:t>
            </a:r>
            <a:r>
              <a:rPr lang="en-US" sz="1050" dirty="0">
                <a:effectLst/>
              </a:rPr>
              <a:t> </a:t>
            </a:r>
            <a:r>
              <a:rPr lang="en-US" sz="1050" dirty="0" err="1">
                <a:effectLst/>
              </a:rPr>
              <a:t>ли</a:t>
            </a:r>
            <a:r>
              <a:rPr lang="en-US" sz="1050" dirty="0">
                <a:effectLst/>
              </a:rPr>
              <a:t> </a:t>
            </a:r>
            <a:r>
              <a:rPr lang="en-US" sz="1050" dirty="0" err="1">
                <a:effectLst/>
              </a:rPr>
              <a:t>уровень</a:t>
            </a:r>
            <a:r>
              <a:rPr lang="en-US" sz="1050" dirty="0">
                <a:effectLst/>
              </a:rPr>
              <a:t> </a:t>
            </a:r>
            <a:r>
              <a:rPr lang="en-US" sz="1050" dirty="0" err="1">
                <a:effectLst/>
              </a:rPr>
              <a:t>сахара</a:t>
            </a:r>
            <a:r>
              <a:rPr lang="en-US" sz="1050" dirty="0">
                <a:effectLst/>
              </a:rPr>
              <a:t> в </a:t>
            </a:r>
            <a:r>
              <a:rPr lang="en-US" sz="1050" dirty="0" err="1">
                <a:effectLst/>
              </a:rPr>
              <a:t>крови</a:t>
            </a:r>
            <a:r>
              <a:rPr lang="en-US" sz="1050" dirty="0">
                <a:effectLst/>
              </a:rPr>
              <a:t> </a:t>
            </a:r>
            <a:r>
              <a:rPr lang="en-US" sz="1050" dirty="0" err="1">
                <a:effectLst/>
              </a:rPr>
              <a:t>натощак</a:t>
            </a:r>
            <a:r>
              <a:rPr lang="en-US" sz="1050" dirty="0">
                <a:effectLst/>
              </a:rPr>
              <a:t> у </a:t>
            </a:r>
            <a:r>
              <a:rPr lang="en-US" sz="1050" dirty="0" err="1">
                <a:effectLst/>
              </a:rPr>
              <a:t>индивидуума</a:t>
            </a:r>
            <a:r>
              <a:rPr lang="en-US" sz="1050" dirty="0">
                <a:effectLst/>
              </a:rPr>
              <a:t> 120 </a:t>
            </a:r>
            <a:r>
              <a:rPr lang="en-US" sz="1050" dirty="0" err="1">
                <a:effectLst/>
              </a:rPr>
              <a:t>мг</a:t>
            </a:r>
            <a:r>
              <a:rPr lang="en-US" sz="1050" dirty="0">
                <a:effectLst/>
              </a:rPr>
              <a:t>/</a:t>
            </a:r>
            <a:r>
              <a:rPr lang="en-US" sz="1050" dirty="0" err="1">
                <a:effectLst/>
              </a:rPr>
              <a:t>дл</a:t>
            </a:r>
            <a:r>
              <a:rPr lang="en-US" sz="1050" dirty="0">
                <a:effectLst/>
              </a:rPr>
              <a:t>. </a:t>
            </a:r>
            <a:r>
              <a:rPr lang="en-US" sz="1050" dirty="0" err="1">
                <a:effectLst/>
              </a:rPr>
              <a:t>Представлено</a:t>
            </a:r>
            <a:r>
              <a:rPr lang="en-US" sz="1050" dirty="0">
                <a:effectLst/>
              </a:rPr>
              <a:t> в </a:t>
            </a:r>
            <a:r>
              <a:rPr lang="en-US" sz="1050" dirty="0" err="1">
                <a:effectLst/>
              </a:rPr>
              <a:t>виде</a:t>
            </a:r>
            <a:r>
              <a:rPr lang="en-US" sz="1050" dirty="0">
                <a:effectLst/>
              </a:rPr>
              <a:t> </a:t>
            </a:r>
            <a:r>
              <a:rPr lang="en-US" sz="1050" dirty="0" err="1">
                <a:effectLst/>
              </a:rPr>
              <a:t>бинарного</a:t>
            </a:r>
            <a:r>
              <a:rPr lang="en-US" sz="1050" dirty="0">
                <a:effectLst/>
              </a:rPr>
              <a:t> </a:t>
            </a:r>
            <a:r>
              <a:rPr lang="en-US" sz="1050" dirty="0" err="1">
                <a:effectLst/>
              </a:rPr>
              <a:t>значения</a:t>
            </a:r>
            <a:r>
              <a:rPr lang="en-US" sz="1050" dirty="0">
                <a:effectLst/>
              </a:rPr>
              <a:t>, </a:t>
            </a:r>
            <a:r>
              <a:rPr lang="en-US" sz="1050" dirty="0" err="1">
                <a:effectLst/>
              </a:rPr>
              <a:t>где</a:t>
            </a:r>
            <a:r>
              <a:rPr lang="en-US" sz="1050" dirty="0">
                <a:effectLst/>
              </a:rPr>
              <a:t> 1 </a:t>
            </a:r>
            <a:r>
              <a:rPr lang="en-US" sz="1050" dirty="0" err="1">
                <a:effectLst/>
              </a:rPr>
              <a:t>означает</a:t>
            </a:r>
            <a:r>
              <a:rPr lang="en-US" sz="1050" dirty="0">
                <a:effectLst/>
              </a:rPr>
              <a:t> "</a:t>
            </a:r>
            <a:r>
              <a:rPr lang="en-US" sz="1050" dirty="0" err="1">
                <a:effectLst/>
              </a:rPr>
              <a:t>да</a:t>
            </a:r>
            <a:r>
              <a:rPr lang="en-US" sz="1050" dirty="0">
                <a:effectLst/>
              </a:rPr>
              <a:t>", а 0 – "</a:t>
            </a:r>
            <a:r>
              <a:rPr lang="en-US" sz="1050" dirty="0" err="1">
                <a:effectLst/>
              </a:rPr>
              <a:t>нет</a:t>
            </a:r>
            <a:r>
              <a:rPr lang="en-US" sz="1050" dirty="0">
                <a:effectLst/>
              </a:rPr>
              <a:t>".</a:t>
            </a:r>
          </a:p>
          <a:p>
            <a:pPr marL="285750" indent="-228600">
              <a:lnSpc>
                <a:spcPct val="11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050" dirty="0" err="1">
                <a:effectLst/>
              </a:rPr>
              <a:t>MaxHR</a:t>
            </a:r>
            <a:r>
              <a:rPr lang="en-US" sz="1050" dirty="0">
                <a:effectLst/>
              </a:rPr>
              <a:t>: </a:t>
            </a:r>
            <a:r>
              <a:rPr lang="en-US" sz="1050" dirty="0" err="1">
                <a:effectLst/>
              </a:rPr>
              <a:t>Максимальная</a:t>
            </a:r>
            <a:r>
              <a:rPr lang="en-US" sz="1050" dirty="0">
                <a:effectLst/>
              </a:rPr>
              <a:t> </a:t>
            </a:r>
            <a:r>
              <a:rPr lang="en-US" sz="1050" dirty="0" err="1">
                <a:effectLst/>
              </a:rPr>
              <a:t>частота</a:t>
            </a:r>
            <a:r>
              <a:rPr lang="en-US" sz="1050" dirty="0">
                <a:effectLst/>
              </a:rPr>
              <a:t> </a:t>
            </a:r>
            <a:r>
              <a:rPr lang="en-US" sz="1050" dirty="0" err="1">
                <a:effectLst/>
              </a:rPr>
              <a:t>сердечных</a:t>
            </a:r>
            <a:r>
              <a:rPr lang="en-US" sz="1050" dirty="0">
                <a:effectLst/>
              </a:rPr>
              <a:t> </a:t>
            </a:r>
            <a:r>
              <a:rPr lang="en-US" sz="1050" dirty="0" err="1">
                <a:effectLst/>
              </a:rPr>
              <a:t>сокращений</a:t>
            </a:r>
            <a:r>
              <a:rPr lang="en-US" sz="1050" dirty="0">
                <a:effectLst/>
              </a:rPr>
              <a:t>, </a:t>
            </a:r>
            <a:r>
              <a:rPr lang="en-US" sz="1050" dirty="0" err="1">
                <a:effectLst/>
              </a:rPr>
              <a:t>достигнутая</a:t>
            </a:r>
            <a:r>
              <a:rPr lang="en-US" sz="1050" dirty="0">
                <a:effectLst/>
              </a:rPr>
              <a:t> </a:t>
            </a:r>
            <a:r>
              <a:rPr lang="en-US" sz="1050" dirty="0" err="1">
                <a:effectLst/>
              </a:rPr>
              <a:t>индивидуумом</a:t>
            </a:r>
            <a:r>
              <a:rPr lang="en-US" sz="1050" dirty="0">
                <a:effectLst/>
              </a:rPr>
              <a:t>.</a:t>
            </a:r>
          </a:p>
          <a:p>
            <a:pPr marL="285750" indent="-228600">
              <a:lnSpc>
                <a:spcPct val="11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050" dirty="0" err="1">
                <a:effectLst/>
              </a:rPr>
              <a:t>ExerciseAngina</a:t>
            </a:r>
            <a:r>
              <a:rPr lang="en-US" sz="1050" dirty="0">
                <a:effectLst/>
              </a:rPr>
              <a:t>: </a:t>
            </a:r>
            <a:r>
              <a:rPr lang="en-US" sz="1050" dirty="0" err="1">
                <a:effectLst/>
              </a:rPr>
              <a:t>Указывает</a:t>
            </a:r>
            <a:r>
              <a:rPr lang="en-US" sz="1050" dirty="0">
                <a:effectLst/>
              </a:rPr>
              <a:t>, </a:t>
            </a:r>
            <a:r>
              <a:rPr lang="en-US" sz="1050" dirty="0" err="1">
                <a:effectLst/>
              </a:rPr>
              <a:t>испытывает</a:t>
            </a:r>
            <a:r>
              <a:rPr lang="en-US" sz="1050" dirty="0">
                <a:effectLst/>
              </a:rPr>
              <a:t> </a:t>
            </a:r>
            <a:r>
              <a:rPr lang="en-US" sz="1050" dirty="0" err="1">
                <a:effectLst/>
              </a:rPr>
              <a:t>ли</a:t>
            </a:r>
            <a:r>
              <a:rPr lang="en-US" sz="1050" dirty="0">
                <a:effectLst/>
              </a:rPr>
              <a:t> </a:t>
            </a:r>
            <a:r>
              <a:rPr lang="en-US" sz="1050" dirty="0" err="1">
                <a:effectLst/>
              </a:rPr>
              <a:t>индивидуум</a:t>
            </a:r>
            <a:r>
              <a:rPr lang="en-US" sz="1050" dirty="0">
                <a:effectLst/>
              </a:rPr>
              <a:t> </a:t>
            </a:r>
            <a:r>
              <a:rPr lang="en-US" sz="1050" dirty="0" err="1">
                <a:effectLst/>
              </a:rPr>
              <a:t>стенокардию</a:t>
            </a:r>
            <a:r>
              <a:rPr lang="en-US" sz="1050" dirty="0">
                <a:effectLst/>
              </a:rPr>
              <a:t> (</a:t>
            </a:r>
            <a:r>
              <a:rPr lang="en-US" sz="1050" dirty="0" err="1">
                <a:effectLst/>
              </a:rPr>
              <a:t>боль</a:t>
            </a:r>
            <a:r>
              <a:rPr lang="en-US" sz="1050" dirty="0">
                <a:effectLst/>
              </a:rPr>
              <a:t> в </a:t>
            </a:r>
            <a:r>
              <a:rPr lang="en-US" sz="1050" dirty="0" err="1">
                <a:effectLst/>
              </a:rPr>
              <a:t>груди</a:t>
            </a:r>
            <a:r>
              <a:rPr lang="en-US" sz="1050" dirty="0">
                <a:effectLst/>
              </a:rPr>
              <a:t>), </a:t>
            </a:r>
            <a:r>
              <a:rPr lang="en-US" sz="1050" dirty="0" err="1">
                <a:effectLst/>
              </a:rPr>
              <a:t>вызванную</a:t>
            </a:r>
            <a:r>
              <a:rPr lang="en-US" sz="1050" dirty="0">
                <a:effectLst/>
              </a:rPr>
              <a:t> </a:t>
            </a:r>
            <a:r>
              <a:rPr lang="en-US" sz="1050" dirty="0" err="1">
                <a:effectLst/>
              </a:rPr>
              <a:t>физической</a:t>
            </a:r>
            <a:r>
              <a:rPr lang="en-US" sz="1050" dirty="0">
                <a:effectLst/>
              </a:rPr>
              <a:t> </a:t>
            </a:r>
            <a:r>
              <a:rPr lang="en-US" sz="1050" dirty="0" err="1">
                <a:effectLst/>
              </a:rPr>
              <a:t>нагрузкой</a:t>
            </a:r>
            <a:r>
              <a:rPr lang="en-US" sz="1050" dirty="0">
                <a:effectLst/>
              </a:rPr>
              <a:t>. </a:t>
            </a:r>
            <a:r>
              <a:rPr lang="en-US" sz="1050" dirty="0" err="1">
                <a:effectLst/>
              </a:rPr>
              <a:t>Представлено</a:t>
            </a:r>
            <a:r>
              <a:rPr lang="en-US" sz="1050" dirty="0">
                <a:effectLst/>
              </a:rPr>
              <a:t> в </a:t>
            </a:r>
            <a:r>
              <a:rPr lang="en-US" sz="1050" dirty="0" err="1">
                <a:effectLst/>
              </a:rPr>
              <a:t>виде</a:t>
            </a:r>
            <a:r>
              <a:rPr lang="en-US" sz="1050" dirty="0">
                <a:effectLst/>
              </a:rPr>
              <a:t> </a:t>
            </a:r>
            <a:r>
              <a:rPr lang="en-US" sz="1050" dirty="0" err="1">
                <a:effectLst/>
              </a:rPr>
              <a:t>бинарного</a:t>
            </a:r>
            <a:r>
              <a:rPr lang="en-US" sz="1050" dirty="0">
                <a:effectLst/>
              </a:rPr>
              <a:t> </a:t>
            </a:r>
            <a:r>
              <a:rPr lang="en-US" sz="1050" dirty="0" err="1">
                <a:effectLst/>
              </a:rPr>
              <a:t>значения</a:t>
            </a:r>
            <a:r>
              <a:rPr lang="en-US" sz="1050" dirty="0">
                <a:effectLst/>
              </a:rPr>
              <a:t>, </a:t>
            </a:r>
            <a:r>
              <a:rPr lang="en-US" sz="1050" dirty="0" err="1">
                <a:effectLst/>
              </a:rPr>
              <a:t>где</a:t>
            </a:r>
            <a:r>
              <a:rPr lang="en-US" sz="1050" dirty="0">
                <a:effectLst/>
              </a:rPr>
              <a:t> 1 </a:t>
            </a:r>
            <a:r>
              <a:rPr lang="en-US" sz="1050" dirty="0" err="1">
                <a:effectLst/>
              </a:rPr>
              <a:t>означает</a:t>
            </a:r>
            <a:r>
              <a:rPr lang="en-US" sz="1050" dirty="0">
                <a:effectLst/>
              </a:rPr>
              <a:t> "</a:t>
            </a:r>
            <a:r>
              <a:rPr lang="en-US" sz="1050" dirty="0" err="1">
                <a:effectLst/>
              </a:rPr>
              <a:t>да</a:t>
            </a:r>
            <a:r>
              <a:rPr lang="en-US" sz="1050" dirty="0">
                <a:effectLst/>
              </a:rPr>
              <a:t>", а 0 – "</a:t>
            </a:r>
            <a:r>
              <a:rPr lang="en-US" sz="1050" dirty="0" err="1">
                <a:effectLst/>
              </a:rPr>
              <a:t>нет</a:t>
            </a:r>
            <a:r>
              <a:rPr lang="en-US" sz="1050" dirty="0">
                <a:effectLst/>
              </a:rPr>
              <a:t>".</a:t>
            </a:r>
            <a:endParaRPr lang="ru-RU" sz="1050" dirty="0">
              <a:effectLst/>
            </a:endParaRPr>
          </a:p>
          <a:p>
            <a:pPr marL="285750" indent="-228600">
              <a:lnSpc>
                <a:spcPct val="11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050" dirty="0" err="1">
                <a:effectLst/>
              </a:rPr>
              <a:t>HeartDisease</a:t>
            </a:r>
            <a:r>
              <a:rPr lang="ru-RU" sz="1050" dirty="0">
                <a:effectLst/>
              </a:rPr>
              <a:t> – метка, 0 – человек здоров, 1 – имеет болезнь сердца</a:t>
            </a:r>
          </a:p>
          <a:p>
            <a:pPr marL="285750" indent="-228600">
              <a:lnSpc>
                <a:spcPct val="11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en-US" sz="700" dirty="0">
              <a:effectLst/>
            </a:endParaRPr>
          </a:p>
          <a:p>
            <a:pPr indent="-22860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sz="700" dirty="0"/>
          </a:p>
        </p:txBody>
      </p:sp>
    </p:spTree>
    <p:extLst>
      <p:ext uri="{BB962C8B-B14F-4D97-AF65-F5344CB8AC3E}">
        <p14:creationId xmlns:p14="http://schemas.microsoft.com/office/powerpoint/2010/main" val="24009260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E448DB1-4196-18A6-15DA-C72635C1B1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pic>
        <p:nvPicPr>
          <p:cNvPr id="9" name="Picture 8" descr="Секундомер: крупный план">
            <a:extLst>
              <a:ext uri="{FF2B5EF4-FFF2-40B4-BE49-F238E27FC236}">
                <a16:creationId xmlns:a16="http://schemas.microsoft.com/office/drawing/2014/main" id="{9328722D-DDD0-CF13-2E23-8E3AC9C1A4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84" b="1514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DF15DF8A-891A-1965-E372-1BA1F3B945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507179" y="173179"/>
            <a:ext cx="6858002" cy="651164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46000">
                <a:schemeClr val="bg1">
                  <a:alpha val="33000"/>
                </a:schemeClr>
              </a:gs>
              <a:gs pos="26000">
                <a:schemeClr val="bg1">
                  <a:alpha val="20000"/>
                </a:schemeClr>
              </a:gs>
              <a:gs pos="100000">
                <a:schemeClr val="bg1">
                  <a:alpha val="4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38A31C7-B079-509D-7A82-EB783B6A1096}"/>
              </a:ext>
            </a:extLst>
          </p:cNvPr>
          <p:cNvSpPr txBox="1"/>
          <p:nvPr/>
        </p:nvSpPr>
        <p:spPr>
          <a:xfrm>
            <a:off x="7958412" y="1129001"/>
            <a:ext cx="4470544" cy="347472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500" b="1" dirty="0" err="1">
                <a:latin typeface="+mj-lt"/>
                <a:ea typeface="+mj-ea"/>
                <a:cs typeface="+mj-cs"/>
              </a:rPr>
              <a:t>Перед</a:t>
            </a:r>
            <a:r>
              <a:rPr lang="en-US" sz="4500" b="1" dirty="0">
                <a:latin typeface="+mj-lt"/>
                <a:ea typeface="+mj-ea"/>
                <a:cs typeface="+mj-cs"/>
              </a:rPr>
              <a:t> </a:t>
            </a:r>
            <a:r>
              <a:rPr lang="en-US" sz="4500" b="1" dirty="0" err="1">
                <a:latin typeface="+mj-lt"/>
                <a:ea typeface="+mj-ea"/>
                <a:cs typeface="+mj-cs"/>
              </a:rPr>
              <a:t>тем</a:t>
            </a:r>
            <a:r>
              <a:rPr lang="en-US" sz="4500" b="1" dirty="0">
                <a:latin typeface="+mj-lt"/>
                <a:ea typeface="+mj-ea"/>
                <a:cs typeface="+mj-cs"/>
              </a:rPr>
              <a:t> </a:t>
            </a:r>
            <a:r>
              <a:rPr lang="en-US" sz="4500" b="1" dirty="0" err="1">
                <a:latin typeface="+mj-lt"/>
                <a:ea typeface="+mj-ea"/>
                <a:cs typeface="+mj-cs"/>
              </a:rPr>
              <a:t>как</a:t>
            </a:r>
            <a:r>
              <a:rPr lang="en-US" sz="4500" b="1" dirty="0">
                <a:latin typeface="+mj-lt"/>
                <a:ea typeface="+mj-ea"/>
                <a:cs typeface="+mj-cs"/>
              </a:rPr>
              <a:t> </a:t>
            </a:r>
            <a:r>
              <a:rPr lang="en-US" sz="4500" b="1" dirty="0" err="1">
                <a:latin typeface="+mj-lt"/>
                <a:ea typeface="+mj-ea"/>
                <a:cs typeface="+mj-cs"/>
              </a:rPr>
              <a:t>начать</a:t>
            </a:r>
            <a:r>
              <a:rPr lang="en-US" sz="4500" b="1" dirty="0">
                <a:latin typeface="+mj-lt"/>
                <a:ea typeface="+mj-ea"/>
                <a:cs typeface="+mj-cs"/>
              </a:rPr>
              <a:t> </a:t>
            </a:r>
            <a:r>
              <a:rPr lang="en-US" sz="4500" b="1" dirty="0" err="1">
                <a:latin typeface="+mj-lt"/>
                <a:ea typeface="+mj-ea"/>
                <a:cs typeface="+mj-cs"/>
              </a:rPr>
              <a:t>работать</a:t>
            </a:r>
            <a:r>
              <a:rPr lang="en-US" sz="4500" b="1" dirty="0">
                <a:latin typeface="+mj-lt"/>
                <a:ea typeface="+mj-ea"/>
                <a:cs typeface="+mj-cs"/>
              </a:rPr>
              <a:t> с </a:t>
            </a:r>
            <a:r>
              <a:rPr lang="en-US" sz="4500" b="1" dirty="0" err="1">
                <a:latin typeface="+mj-lt"/>
                <a:ea typeface="+mj-ea"/>
                <a:cs typeface="+mj-cs"/>
              </a:rPr>
              <a:t>данными</a:t>
            </a:r>
            <a:r>
              <a:rPr lang="en-US" sz="4500" b="1" dirty="0">
                <a:latin typeface="+mj-lt"/>
                <a:ea typeface="+mj-ea"/>
                <a:cs typeface="+mj-cs"/>
              </a:rPr>
              <a:t> </a:t>
            </a:r>
            <a:r>
              <a:rPr lang="en-US" sz="4500" b="1" dirty="0" err="1">
                <a:latin typeface="+mj-lt"/>
                <a:ea typeface="+mj-ea"/>
                <a:cs typeface="+mj-cs"/>
              </a:rPr>
              <a:t>мы</a:t>
            </a:r>
            <a:r>
              <a:rPr lang="en-US" sz="4500" b="1" dirty="0">
                <a:latin typeface="+mj-lt"/>
                <a:ea typeface="+mj-ea"/>
                <a:cs typeface="+mj-cs"/>
              </a:rPr>
              <a:t> </a:t>
            </a:r>
            <a:r>
              <a:rPr lang="en-US" sz="4500" b="1" dirty="0" err="1">
                <a:latin typeface="+mj-lt"/>
                <a:ea typeface="+mj-ea"/>
                <a:cs typeface="+mj-cs"/>
              </a:rPr>
              <a:t>изменили</a:t>
            </a:r>
            <a:r>
              <a:rPr lang="en-US" sz="4500" b="1" dirty="0">
                <a:latin typeface="+mj-lt"/>
                <a:ea typeface="+mj-ea"/>
                <a:cs typeface="+mj-cs"/>
              </a:rPr>
              <a:t> </a:t>
            </a:r>
            <a:r>
              <a:rPr lang="en-US" sz="4500" b="1" dirty="0" err="1">
                <a:latin typeface="+mj-lt"/>
                <a:ea typeface="+mj-ea"/>
                <a:cs typeface="+mj-cs"/>
              </a:rPr>
              <a:t>их</a:t>
            </a:r>
            <a:r>
              <a:rPr lang="en-US" sz="4500" b="1" dirty="0">
                <a:latin typeface="+mj-lt"/>
                <a:ea typeface="+mj-ea"/>
                <a:cs typeface="+mj-cs"/>
              </a:rPr>
              <a:t> </a:t>
            </a:r>
            <a:r>
              <a:rPr lang="en-US" sz="4500" b="1" dirty="0" err="1">
                <a:latin typeface="+mj-lt"/>
                <a:ea typeface="+mj-ea"/>
                <a:cs typeface="+mj-cs"/>
              </a:rPr>
              <a:t>схему</a:t>
            </a:r>
            <a:endParaRPr lang="en-US" sz="4500" b="1" dirty="0">
              <a:latin typeface="+mj-lt"/>
              <a:ea typeface="+mj-ea"/>
              <a:cs typeface="+mj-cs"/>
            </a:endParaRPr>
          </a:p>
        </p:txBody>
      </p:sp>
      <p:pic>
        <p:nvPicPr>
          <p:cNvPr id="10" name="Рисунок 9" descr="Изображение выглядит как текст, снимок экрана, Прямоугольник&#10;&#10;Автоматически созданное описание">
            <a:extLst>
              <a:ext uri="{FF2B5EF4-FFF2-40B4-BE49-F238E27FC236}">
                <a16:creationId xmlns:a16="http://schemas.microsoft.com/office/drawing/2014/main" id="{4C4B7BE5-DBAA-B7D0-DBF0-B932FB3DA7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20" y="1035698"/>
            <a:ext cx="7607736" cy="4441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5100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5C2570C-15FA-79BB-CD3D-967A4E25C839}"/>
              </a:ext>
            </a:extLst>
          </p:cNvPr>
          <p:cNvSpPr txBox="1"/>
          <p:nvPr/>
        </p:nvSpPr>
        <p:spPr>
          <a:xfrm>
            <a:off x="3357846" y="226337"/>
            <a:ext cx="54763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Первым был реализован метод линейной регрессии</a:t>
            </a:r>
          </a:p>
        </p:txBody>
      </p:sp>
      <p:pic>
        <p:nvPicPr>
          <p:cNvPr id="9" name="Рисунок 8" descr="Изображение выглядит как текст, снимок экрана, число, Шрифт&#10;&#10;Автоматически созданное описание">
            <a:extLst>
              <a:ext uri="{FF2B5EF4-FFF2-40B4-BE49-F238E27FC236}">
                <a16:creationId xmlns:a16="http://schemas.microsoft.com/office/drawing/2014/main" id="{1BE89015-D6F0-2534-4F46-DD654BFCB1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192" y="687462"/>
            <a:ext cx="10108163" cy="5677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2743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2CC1E4F-F1F0-B945-BE50-C72A7103E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D7C2E5-C716-A17E-E114-DADD10680F08}"/>
              </a:ext>
            </a:extLst>
          </p:cNvPr>
          <p:cNvSpPr txBox="1"/>
          <p:nvPr/>
        </p:nvSpPr>
        <p:spPr>
          <a:xfrm>
            <a:off x="8604485" y="2397948"/>
            <a:ext cx="333986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/>
              <a:t>Далее мы использовали метод опорных векторов </a:t>
            </a:r>
            <a:r>
              <a:rPr lang="en-US" sz="3200" dirty="0"/>
              <a:t>SVM</a:t>
            </a:r>
            <a:endParaRPr lang="ru-RU" sz="3200" dirty="0"/>
          </a:p>
        </p:txBody>
      </p:sp>
      <p:pic>
        <p:nvPicPr>
          <p:cNvPr id="10" name="Рисунок 9" descr="Изображение выглядит как текст, снимок экрана, Шрифт, число&#10;&#10;Автоматически созданное описание">
            <a:extLst>
              <a:ext uri="{FF2B5EF4-FFF2-40B4-BE49-F238E27FC236}">
                <a16:creationId xmlns:a16="http://schemas.microsoft.com/office/drawing/2014/main" id="{F13B7B2C-3775-EB53-B6C4-C218468798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9958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637920"/>
      </p:ext>
    </p:extLst>
  </p:cSld>
  <p:clrMapOvr>
    <a:masterClrMapping/>
  </p:clrMapOvr>
</p:sld>
</file>

<file path=ppt/theme/theme1.xml><?xml version="1.0" encoding="utf-8"?>
<a:theme xmlns:a="http://schemas.openxmlformats.org/drawingml/2006/main" name="VanillaVTI">
  <a:themeElements>
    <a:clrScheme name="AnalogousFromRegularSeedLeftStep">
      <a:dk1>
        <a:srgbClr val="000000"/>
      </a:dk1>
      <a:lt1>
        <a:srgbClr val="FFFFFF"/>
      </a:lt1>
      <a:dk2>
        <a:srgbClr val="321C1D"/>
      </a:dk2>
      <a:lt2>
        <a:srgbClr val="F0F2F3"/>
      </a:lt2>
      <a:accent1>
        <a:srgbClr val="DF7431"/>
      </a:accent1>
      <a:accent2>
        <a:srgbClr val="CD1F24"/>
      </a:accent2>
      <a:accent3>
        <a:srgbClr val="DF317E"/>
      </a:accent3>
      <a:accent4>
        <a:srgbClr val="CD1FB5"/>
      </a:accent4>
      <a:accent5>
        <a:srgbClr val="AE31DF"/>
      </a:accent5>
      <a:accent6>
        <a:srgbClr val="5B28CF"/>
      </a:accent6>
      <a:hlink>
        <a:srgbClr val="3F8DBF"/>
      </a:hlink>
      <a:folHlink>
        <a:srgbClr val="7F7F7F"/>
      </a:folHlink>
    </a:clrScheme>
    <a:fontScheme name="Neue Haas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nillaVTI" id="{54D376C6-1C9B-4C6B-8F3C-483BB307BB05}" vid="{7690D8A9-C071-45EF-BA7A-F7FA9779B11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</TotalTime>
  <Words>555</Words>
  <Application>Microsoft Office PowerPoint</Application>
  <PresentationFormat>Широкоэкранный</PresentationFormat>
  <Paragraphs>50</Paragraphs>
  <Slides>12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8" baseType="lpstr">
      <vt:lpstr>Arial</vt:lpstr>
      <vt:lpstr>Neue Haas Grotesk Text Pro</vt:lpstr>
      <vt:lpstr>Tahoma</vt:lpstr>
      <vt:lpstr>Times New Roman</vt:lpstr>
      <vt:lpstr>Yandex Sans Text</vt:lpstr>
      <vt:lpstr>VanillaVTI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Чудиков Данил Максимович</dc:creator>
  <cp:lastModifiedBy>Чудиков Данил Максимович</cp:lastModifiedBy>
  <cp:revision>47</cp:revision>
  <dcterms:created xsi:type="dcterms:W3CDTF">2024-06-22T11:55:31Z</dcterms:created>
  <dcterms:modified xsi:type="dcterms:W3CDTF">2024-06-22T14:29:53Z</dcterms:modified>
</cp:coreProperties>
</file>